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9" r:id="rId4"/>
    <p:sldId id="286" r:id="rId5"/>
    <p:sldId id="271" r:id="rId6"/>
    <p:sldId id="258" r:id="rId7"/>
    <p:sldId id="285" r:id="rId8"/>
    <p:sldId id="280" r:id="rId9"/>
    <p:sldId id="260" r:id="rId10"/>
    <p:sldId id="262" r:id="rId11"/>
    <p:sldId id="263" r:id="rId12"/>
    <p:sldId id="265" r:id="rId13"/>
    <p:sldId id="266" r:id="rId14"/>
    <p:sldId id="267" r:id="rId15"/>
    <p:sldId id="281" r:id="rId16"/>
    <p:sldId id="287" r:id="rId17"/>
    <p:sldId id="282" r:id="rId18"/>
    <p:sldId id="288" r:id="rId19"/>
    <p:sldId id="268" r:id="rId20"/>
    <p:sldId id="283" r:id="rId21"/>
    <p:sldId id="273" r:id="rId22"/>
    <p:sldId id="274" r:id="rId23"/>
    <p:sldId id="275" r:id="rId24"/>
    <p:sldId id="276" r:id="rId25"/>
    <p:sldId id="277" r:id="rId26"/>
    <p:sldId id="28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프로젝트 시작" id="{123D2B34-FA14-489D-A81E-38D34E7CD326}">
          <p14:sldIdLst>
            <p14:sldId id="256"/>
          </p14:sldIdLst>
        </p14:section>
        <p14:section name="목차" id="{61117387-1876-4E7C-882F-54ACE60D4C48}">
          <p14:sldIdLst>
            <p14:sldId id="257"/>
            <p14:sldId id="279"/>
          </p14:sldIdLst>
        </p14:section>
        <p14:section name="프로젝트 개요" id="{688B9E9F-0F8F-4AAE-BA92-E5DCE0562F9D}">
          <p14:sldIdLst>
            <p14:sldId id="286"/>
            <p14:sldId id="271"/>
          </p14:sldIdLst>
        </p14:section>
        <p14:section name="서비스 배경" id="{F8EF4651-CB5C-4896-84BF-75BC394269DD}">
          <p14:sldIdLst>
            <p14:sldId id="258"/>
            <p14:sldId id="285"/>
          </p14:sldIdLst>
        </p14:section>
        <p14:section name="기술 스택 및 설계" id="{65EF55E6-F122-4E84-919B-6CAA76F58162}">
          <p14:sldIdLst>
            <p14:sldId id="280"/>
            <p14:sldId id="260"/>
            <p14:sldId id="262"/>
            <p14:sldId id="263"/>
          </p14:sldIdLst>
        </p14:section>
        <p14:section name="프로젝트 기능" id="{00B9371F-356D-432F-B62C-8FB66700B36D}">
          <p14:sldIdLst>
            <p14:sldId id="265"/>
            <p14:sldId id="266"/>
            <p14:sldId id="267"/>
            <p14:sldId id="281"/>
            <p14:sldId id="287"/>
            <p14:sldId id="282"/>
            <p14:sldId id="288"/>
            <p14:sldId id="268"/>
            <p14:sldId id="283"/>
            <p14:sldId id="273"/>
          </p14:sldIdLst>
        </p14:section>
        <p14:section name="회고" id="{C422728E-06C3-4376-AC81-5C76507150FC}">
          <p14:sldIdLst>
            <p14:sldId id="274"/>
            <p14:sldId id="275"/>
            <p14:sldId id="276"/>
            <p14:sldId id="277"/>
          </p14:sldIdLst>
        </p14:section>
        <p14:section name="마무리" id="{DE638EE7-E69D-4E4A-AA4B-3F24E59B7F6D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1273" autoAdjust="0"/>
  </p:normalViewPr>
  <p:slideViewPr>
    <p:cSldViewPr snapToGrid="0" showGuides="1">
      <p:cViewPr varScale="1">
        <p:scale>
          <a:sx n="68" d="100"/>
          <a:sy n="68" d="100"/>
        </p:scale>
        <p:origin x="2232" y="66"/>
      </p:cViewPr>
      <p:guideLst>
        <p:guide orient="horz" pos="346"/>
        <p:guide pos="43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C04E7-65D6-4756-86C1-021831770013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230CC-FFEC-42C1-9E97-26B22E423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9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안녕하세요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오늘 저는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smart makeup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대해 발표하겠습니다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발표를 맡은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현호성이며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함께 프로젝트를 진행한 조원은 최준원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한기윤입니다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07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직접 구현하기 전에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다이어그램을 그리고 디자인을 </a:t>
            </a:r>
            <a:r>
              <a:rPr lang="en-US" altLang="ko-KR" dirty="0"/>
              <a:t>UI </a:t>
            </a:r>
            <a:r>
              <a:rPr lang="ko-KR" altLang="en-US" dirty="0"/>
              <a:t>프로토타입을 제작하였습니다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86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데이터베이스를 구현하기 전에 논리적 데이터베이스를 설계하고 그를 바탕으로 물리적 데이터베이스를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914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구현된 데이터베이스와 </a:t>
            </a:r>
            <a:r>
              <a:rPr lang="ko-KR" altLang="en-US" dirty="0" err="1"/>
              <a:t>스프링부트</a:t>
            </a:r>
            <a:r>
              <a:rPr lang="ko-KR" altLang="en-US" dirty="0"/>
              <a:t> 서버를 </a:t>
            </a:r>
            <a:r>
              <a:rPr lang="en-US" altLang="ko-KR" dirty="0"/>
              <a:t>JPA</a:t>
            </a:r>
            <a:r>
              <a:rPr lang="ko-KR" altLang="en-US" dirty="0"/>
              <a:t>를 활용하여 연동하였습니다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566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기능으로 로그인 회원가입 </a:t>
            </a:r>
            <a:r>
              <a:rPr lang="ko-KR" altLang="en-US" dirty="0" err="1"/>
              <a:t>회원찾기가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561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기능인 화장품 기능입니다</a:t>
            </a:r>
            <a:r>
              <a:rPr lang="en-US" altLang="ko-KR" dirty="0"/>
              <a:t>. </a:t>
            </a:r>
            <a:r>
              <a:rPr lang="ko-KR" altLang="en-US" dirty="0"/>
              <a:t>사용자의 맨 얼굴을 </a:t>
            </a:r>
            <a:r>
              <a:rPr lang="en-US" altLang="ko-KR" dirty="0"/>
              <a:t>AR </a:t>
            </a:r>
            <a:r>
              <a:rPr lang="ko-KR" altLang="en-US" dirty="0"/>
              <a:t>기술을 사용하여 해당 얼굴을 화장된 모습을 보여주게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352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화장하기 기능을 자세하게 설명하자면 </a:t>
            </a:r>
            <a:r>
              <a:rPr lang="ko-KR" altLang="en-US" dirty="0" err="1"/>
              <a:t>스프링부트</a:t>
            </a:r>
            <a:r>
              <a:rPr lang="ko-KR" altLang="en-US" dirty="0"/>
              <a:t> 서버에서 사용자 얼굴 영상을 받아 </a:t>
            </a:r>
            <a:r>
              <a:rPr lang="en-US" altLang="ko-KR" dirty="0"/>
              <a:t>AR </a:t>
            </a:r>
            <a:r>
              <a:rPr lang="ko-KR" altLang="en-US" dirty="0"/>
              <a:t>기술을 적용하는 서브 서버인 </a:t>
            </a:r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서버로 전송합니다</a:t>
            </a:r>
            <a:r>
              <a:rPr lang="en-US" altLang="ko-KR" dirty="0"/>
              <a:t>. </a:t>
            </a:r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서버에서는 </a:t>
            </a:r>
            <a:r>
              <a:rPr lang="en-US" altLang="ko-KR" dirty="0"/>
              <a:t>OpenCV</a:t>
            </a:r>
            <a:r>
              <a:rPr lang="ko-KR" altLang="en-US" dirty="0"/>
              <a:t>를 사용하여 영상을 프레임 단위로 쪼개면 </a:t>
            </a:r>
            <a:r>
              <a:rPr lang="en-US" altLang="ko-KR" dirty="0" err="1"/>
              <a:t>MediaPipe</a:t>
            </a:r>
            <a:r>
              <a:rPr lang="ko-KR" altLang="en-US" dirty="0"/>
              <a:t>에서 사용자 얼굴 특징점을 검출하여 해당 특징점으로 영역처리 기법을 사용하여</a:t>
            </a:r>
            <a:r>
              <a:rPr lang="en-US" altLang="ko-KR" dirty="0"/>
              <a:t> </a:t>
            </a:r>
            <a:r>
              <a:rPr lang="ko-KR" altLang="en-US" dirty="0"/>
              <a:t>사용자의 화장할 영역을 지정합니다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기능을 자세히 설명하자면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스프링 서버에서 사용자의 얼굴을 받아</a:t>
            </a:r>
            <a:br>
              <a:rPr lang="en-US" altLang="ko-KR" dirty="0"/>
            </a:br>
            <a:r>
              <a:rPr lang="ko-KR" altLang="en-US" dirty="0"/>
              <a:t>사용자의 얼굴에 </a:t>
            </a:r>
            <a:r>
              <a:rPr lang="en-US" altLang="ko-KR" dirty="0"/>
              <a:t>AR</a:t>
            </a:r>
            <a:r>
              <a:rPr lang="ko-KR" altLang="en-US" dirty="0"/>
              <a:t>기술을 적용하는 서브 서버로 </a:t>
            </a:r>
            <a:r>
              <a:rPr lang="en-US" altLang="ko-KR" dirty="0"/>
              <a:t>Fast API </a:t>
            </a:r>
            <a:r>
              <a:rPr lang="ko-KR" altLang="en-US" dirty="0"/>
              <a:t>서버로 옮겨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Fast API(</a:t>
            </a:r>
            <a:r>
              <a:rPr lang="ko-KR" altLang="en-US" dirty="0"/>
              <a:t>서브 서버</a:t>
            </a:r>
            <a:r>
              <a:rPr lang="en-US" altLang="ko-KR" dirty="0"/>
              <a:t>)</a:t>
            </a:r>
            <a:r>
              <a:rPr lang="ko-KR" altLang="en-US" dirty="0"/>
              <a:t>로 사용자의 얼굴 이미지를 전달함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OpenCV</a:t>
            </a:r>
            <a:r>
              <a:rPr lang="ko-KR" altLang="en-US" dirty="0"/>
              <a:t>와 미디어파이프로 </a:t>
            </a:r>
            <a:r>
              <a:rPr lang="ko-KR" altLang="en-US" dirty="0" err="1"/>
              <a:t>머신러닝</a:t>
            </a:r>
            <a:r>
              <a:rPr lang="ko-KR" altLang="en-US" dirty="0"/>
              <a:t> 모델</a:t>
            </a:r>
            <a:r>
              <a:rPr lang="en-US" altLang="ko-KR" dirty="0"/>
              <a:t>(ML)</a:t>
            </a:r>
            <a:r>
              <a:rPr lang="ko-KR" altLang="en-US" dirty="0"/>
              <a:t>을 통해 사용자의 얼굴의 특징점을 검출하여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해당 특징점으로 영역처리 기법을 사용하여</a:t>
            </a:r>
            <a:br>
              <a:rPr lang="en-US" altLang="ko-KR" dirty="0"/>
            </a:br>
            <a:r>
              <a:rPr lang="ko-KR" altLang="en-US" dirty="0"/>
              <a:t>사용자의 화장할 영역을 지정함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451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MediaPipe</a:t>
            </a:r>
            <a:r>
              <a:rPr lang="ko-KR" altLang="en-US" dirty="0"/>
              <a:t>로 </a:t>
            </a:r>
            <a:r>
              <a:rPr lang="ko-KR" altLang="en-US" dirty="0" err="1"/>
              <a:t>영역처리하면</a:t>
            </a:r>
            <a:r>
              <a:rPr lang="ko-KR" altLang="en-US" dirty="0"/>
              <a:t> 검은색과 영역은 흰색으로 처리합니다</a:t>
            </a:r>
            <a:r>
              <a:rPr lang="en-US" altLang="ko-KR" dirty="0"/>
              <a:t>. </a:t>
            </a:r>
            <a:r>
              <a:rPr lang="ko-KR" altLang="en-US" dirty="0"/>
              <a:t>그리고 머리카락 부분을 검은색으로 해서 </a:t>
            </a:r>
            <a:r>
              <a:rPr lang="ko-KR" altLang="en-US" dirty="0" err="1"/>
              <a:t>머신러닝을</a:t>
            </a:r>
            <a:r>
              <a:rPr lang="ko-KR" altLang="en-US" dirty="0"/>
              <a:t> 통해 머리카락 부분을 제외한 얼굴 부분을 </a:t>
            </a:r>
            <a:r>
              <a:rPr lang="ko-KR" altLang="en-US" dirty="0" err="1"/>
              <a:t>세그먼테이션합니다</a:t>
            </a:r>
            <a:r>
              <a:rPr lang="en-US" altLang="ko-KR" dirty="0"/>
              <a:t>.</a:t>
            </a:r>
            <a:r>
              <a:rPr lang="ko-KR" altLang="en-US" dirty="0"/>
              <a:t> 그리고 나서 </a:t>
            </a:r>
            <a:r>
              <a:rPr lang="ko-KR" altLang="en-US" dirty="0" err="1"/>
              <a:t>마스킹</a:t>
            </a:r>
            <a:r>
              <a:rPr lang="ko-KR" altLang="en-US" dirty="0"/>
              <a:t> 작업으로 </a:t>
            </a:r>
            <a:r>
              <a:rPr lang="en-US" altLang="ko-KR" dirty="0"/>
              <a:t>and</a:t>
            </a:r>
            <a:r>
              <a:rPr lang="ko-KR" altLang="en-US" dirty="0"/>
              <a:t>연산을 통해 흰색 부분의 이미지만 추출합니다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60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지정된 영역은 </a:t>
            </a:r>
            <a:r>
              <a:rPr lang="en-US" altLang="ko-KR" b="1" dirty="0" err="1"/>
              <a:t>Sckit</a:t>
            </a:r>
            <a:r>
              <a:rPr lang="en-US" altLang="ko-KR" b="1" dirty="0"/>
              <a:t>-learn</a:t>
            </a:r>
            <a:r>
              <a:rPr lang="ko-KR" altLang="en-US" dirty="0"/>
              <a:t>으로 사용자의 화장품을 사용자 얼굴에 맞게 </a:t>
            </a:r>
            <a:r>
              <a:rPr lang="ko-KR" altLang="en-US" dirty="0" err="1"/>
              <a:t>블러를</a:t>
            </a:r>
            <a:r>
              <a:rPr lang="ko-KR" altLang="en-US" dirty="0"/>
              <a:t> 적용하여 화장하는 모습을 프레임 처리하여 사용자에게 보여줌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6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A55E0-0A71-F57D-EC7C-4C3DC37FD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0D78AF-7F41-D851-D3AB-8A873B390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FBC16-AD4E-3FBD-B168-38CD1594C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지정된 영역은 </a:t>
            </a:r>
            <a:r>
              <a:rPr lang="en-US" altLang="ko-KR" b="1" dirty="0" err="1"/>
              <a:t>Sckit</a:t>
            </a:r>
            <a:r>
              <a:rPr lang="en-US" altLang="ko-KR" b="1" dirty="0"/>
              <a:t>-learn</a:t>
            </a:r>
            <a:r>
              <a:rPr lang="ko-KR" altLang="en-US" dirty="0"/>
              <a:t>으로 사용자의 화장품을 사용자 얼굴에 맞게 </a:t>
            </a:r>
            <a:r>
              <a:rPr lang="ko-KR" altLang="en-US" dirty="0" err="1"/>
              <a:t>블러를</a:t>
            </a:r>
            <a:r>
              <a:rPr lang="ko-KR" altLang="en-US" dirty="0"/>
              <a:t> 적용하여 화장하는 모습을 프레임 처리하여 사용자에게 보여줌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0F6239-6622-8212-E239-50868A9CF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53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 흐름을 설명하면 스프링 부트 서버가 사용자 얼굴 영상을 전달하면 </a:t>
            </a:r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서버에서 화장을 구현한 영상을 스프링 부트로 전달하면 스프링 부트는 사용자에게 전달합니다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630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이번 발표는 다음과 같은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항목으로 진행될 예정입니다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294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화장 추천하기 기능은 사용자가 화장 색상과 진하기를 선택하면 데이터베이스에 데이터가 저장되고 저장된 화장품이 표시됩니다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889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게시판 기능을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718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 개선 사항으로는 </a:t>
            </a:r>
            <a:r>
              <a:rPr lang="en-US" altLang="ko-KR" dirty="0"/>
              <a:t>AR </a:t>
            </a:r>
            <a:r>
              <a:rPr lang="ko-KR" altLang="en-US" dirty="0"/>
              <a:t>기술을 적용하는 화장 적용에서 프레임 처리부분을 </a:t>
            </a:r>
            <a:r>
              <a:rPr lang="en-US" altLang="ko-KR" dirty="0"/>
              <a:t>CPU</a:t>
            </a:r>
            <a:r>
              <a:rPr lang="ko-KR" altLang="en-US" dirty="0"/>
              <a:t>로 동작했는데 </a:t>
            </a:r>
            <a:r>
              <a:rPr lang="en-US" altLang="ko-KR" dirty="0"/>
              <a:t>GPU</a:t>
            </a:r>
            <a:r>
              <a:rPr lang="ko-KR" altLang="en-US" dirty="0"/>
              <a:t>는 비디오 처리 및 영상 렌더링에 강점을 두기 때문에 빠른 프레임과 부드러운 적용 모습을 보여주기 위해 </a:t>
            </a:r>
            <a:r>
              <a:rPr lang="en-US" altLang="ko-KR" dirty="0"/>
              <a:t>GPU</a:t>
            </a:r>
            <a:r>
              <a:rPr lang="ko-KR" altLang="en-US" dirty="0"/>
              <a:t>를 사용 가능하게 하는 </a:t>
            </a:r>
            <a:r>
              <a:rPr lang="en-US" altLang="ko-KR" dirty="0"/>
              <a:t>CUDA</a:t>
            </a:r>
            <a:r>
              <a:rPr lang="ko-KR" altLang="en-US" dirty="0"/>
              <a:t>를 적용하고자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AR</a:t>
            </a:r>
            <a:r>
              <a:rPr lang="ko-KR" altLang="en-US" dirty="0"/>
              <a:t> 기술을 적용하는 화장을 적용하는 프레임 처리 부분을 </a:t>
            </a:r>
            <a:br>
              <a:rPr lang="en-US" altLang="ko-KR" dirty="0"/>
            </a:br>
            <a:r>
              <a:rPr lang="en-US" altLang="ko-KR" dirty="0"/>
              <a:t>CPU</a:t>
            </a:r>
            <a:r>
              <a:rPr lang="ko-KR" altLang="en-US" dirty="0"/>
              <a:t>로 동작했는데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엔비디아 그래픽카드에서 제공하는 </a:t>
            </a:r>
            <a:r>
              <a:rPr lang="ko-KR" altLang="en-US" dirty="0" err="1"/>
              <a:t>쿠다</a:t>
            </a:r>
            <a:r>
              <a:rPr lang="en-US" altLang="ko-KR" dirty="0"/>
              <a:t>(CUDA)</a:t>
            </a:r>
            <a:r>
              <a:rPr lang="ko-KR" altLang="en-US" dirty="0"/>
              <a:t>를 적용하면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화장 적용</a:t>
            </a:r>
            <a:r>
              <a:rPr lang="en-US" altLang="ko-KR" dirty="0"/>
              <a:t>) </a:t>
            </a:r>
            <a:r>
              <a:rPr lang="ko-KR" altLang="en-US" dirty="0"/>
              <a:t>프레임 처리 부분에서의 </a:t>
            </a:r>
            <a:r>
              <a:rPr lang="en-US" altLang="ko-KR" dirty="0"/>
              <a:t>OpenCV</a:t>
            </a:r>
            <a:r>
              <a:rPr lang="ko-KR" altLang="en-US" dirty="0"/>
              <a:t>의 연산을 </a:t>
            </a:r>
            <a:r>
              <a:rPr lang="en-US" altLang="ko-KR" dirty="0"/>
              <a:t>GPU</a:t>
            </a:r>
            <a:r>
              <a:rPr lang="ko-KR" altLang="en-US" dirty="0"/>
              <a:t>로 바꿀 수 있음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GPU</a:t>
            </a:r>
            <a:r>
              <a:rPr lang="ko-KR" altLang="en-US" dirty="0"/>
              <a:t>는 반복되는 연산에 강점을 가져 비디오 처리나 영상 렌더링에 강점을 가지기에 </a:t>
            </a:r>
            <a:br>
              <a:rPr lang="en-US" altLang="ko-KR" dirty="0"/>
            </a:br>
            <a:r>
              <a:rPr lang="ko-KR" altLang="en-US" dirty="0" err="1"/>
              <a:t>쿠다를</a:t>
            </a:r>
            <a:r>
              <a:rPr lang="ko-KR" altLang="en-US" dirty="0"/>
              <a:t> 사용하면</a:t>
            </a:r>
            <a:br>
              <a:rPr lang="en-US" altLang="ko-KR" dirty="0"/>
            </a:br>
            <a:r>
              <a:rPr lang="ko-KR" altLang="en-US" dirty="0"/>
              <a:t>사용자에게 화장한 모습을 적용하는데 보다 빠른 프레임을 제공해 부드러운 적용 모습을 보여줄 수 있기에</a:t>
            </a:r>
            <a:br>
              <a:rPr lang="en-US" altLang="ko-KR" dirty="0"/>
            </a:br>
            <a:r>
              <a:rPr lang="ko-KR" altLang="en-US" dirty="0"/>
              <a:t>이를 사용하면 기술적으로 개선될 수 있었음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각 컴퓨터마다 환경과 </a:t>
            </a:r>
            <a:r>
              <a:rPr lang="en-US" altLang="ko-KR" dirty="0"/>
              <a:t>GPU</a:t>
            </a:r>
            <a:r>
              <a:rPr lang="ko-KR" altLang="en-US" dirty="0"/>
              <a:t>에 따라 </a:t>
            </a:r>
            <a:r>
              <a:rPr lang="en-US" altLang="ko-KR" dirty="0"/>
              <a:t>CUDA </a:t>
            </a:r>
            <a:r>
              <a:rPr lang="ko-KR" altLang="en-US" dirty="0"/>
              <a:t>설정을 따로 하는 작업은 복잡했기에 </a:t>
            </a:r>
            <a:br>
              <a:rPr lang="en-US" altLang="ko-KR" dirty="0"/>
            </a:br>
            <a:r>
              <a:rPr lang="ko-KR" altLang="en-US" dirty="0"/>
              <a:t>사용 용이성이 떨어졌음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785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영상처리를 </a:t>
            </a:r>
            <a:r>
              <a:rPr lang="en-US" altLang="ko-KR" dirty="0"/>
              <a:t>python</a:t>
            </a:r>
            <a:r>
              <a:rPr lang="ko-KR" altLang="en-US" dirty="0"/>
              <a:t>으로 동작했는데 </a:t>
            </a:r>
            <a:r>
              <a:rPr lang="ko-KR" altLang="en-US" dirty="0" err="1"/>
              <a:t>파이썬은</a:t>
            </a:r>
            <a:r>
              <a:rPr lang="ko-KR" altLang="en-US" dirty="0"/>
              <a:t> 인터프리터 언어로 </a:t>
            </a:r>
            <a:r>
              <a:rPr lang="ko-KR" altLang="en-US" dirty="0" err="1"/>
              <a:t>한줄씩</a:t>
            </a:r>
            <a:r>
              <a:rPr lang="ko-KR" altLang="en-US" dirty="0"/>
              <a:t> 코드를 확인하는 작업으로 인해 반복문이 느립니다</a:t>
            </a:r>
            <a:r>
              <a:rPr lang="en-US" altLang="ko-KR" dirty="0"/>
              <a:t>. </a:t>
            </a:r>
            <a:r>
              <a:rPr lang="ko-KR" altLang="en-US" dirty="0"/>
              <a:t>영상은 이미지의 반복으로 영상 처리에서 반복문을 사용해야 하므로 </a:t>
            </a:r>
            <a:r>
              <a:rPr lang="ko-KR" altLang="en-US" dirty="0" err="1"/>
              <a:t>파이썬에서는</a:t>
            </a:r>
            <a:r>
              <a:rPr lang="ko-KR" altLang="en-US" dirty="0"/>
              <a:t> 영상처리 속도가 느립니다</a:t>
            </a:r>
            <a:r>
              <a:rPr lang="en-US" altLang="ko-KR" dirty="0"/>
              <a:t>. </a:t>
            </a:r>
            <a:r>
              <a:rPr lang="ko-KR" altLang="en-US" dirty="0"/>
              <a:t>따라서 영상처리 속도가 빠른 </a:t>
            </a:r>
            <a:r>
              <a:rPr lang="en-US" altLang="ko-KR" dirty="0"/>
              <a:t>C++</a:t>
            </a:r>
            <a:r>
              <a:rPr lang="ko-KR" altLang="en-US" dirty="0"/>
              <a:t>로 변경하여 더 빠른 퍼포먼스를 기대할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AR </a:t>
            </a:r>
            <a:r>
              <a:rPr lang="ko-KR" altLang="en-US" dirty="0"/>
              <a:t>기술을 사용한 화장 구현에서</a:t>
            </a:r>
            <a:br>
              <a:rPr lang="en-US" altLang="ko-KR" dirty="0"/>
            </a:br>
            <a:r>
              <a:rPr lang="ko-KR" altLang="en-US" dirty="0"/>
              <a:t>영상처리를 </a:t>
            </a:r>
            <a:r>
              <a:rPr lang="en-US" altLang="ko-KR" dirty="0"/>
              <a:t>Python</a:t>
            </a:r>
            <a:r>
              <a:rPr lang="ko-KR" altLang="en-US" dirty="0"/>
              <a:t>으로 구현했는데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영상처리에 가장 최적화 된 언어인 </a:t>
            </a:r>
            <a:r>
              <a:rPr lang="en-US" altLang="ko-KR" dirty="0"/>
              <a:t>C++</a:t>
            </a:r>
            <a:r>
              <a:rPr lang="ko-KR" altLang="en-US" dirty="0"/>
              <a:t>에서 사용했으면</a:t>
            </a:r>
            <a:br>
              <a:rPr lang="en-US" altLang="ko-KR" dirty="0"/>
            </a:br>
            <a:r>
              <a:rPr lang="ko-KR" altLang="en-US" dirty="0"/>
              <a:t>더욱 빠른 퍼포먼스를 기대할 수 있었습니다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 C++</a:t>
            </a:r>
            <a:r>
              <a:rPr lang="ko-KR" altLang="en-US" dirty="0"/>
              <a:t>에 익숙하지 않고</a:t>
            </a:r>
            <a:r>
              <a:rPr lang="en-US" altLang="ko-KR" dirty="0"/>
              <a:t>, </a:t>
            </a:r>
            <a:r>
              <a:rPr lang="ko-KR" altLang="en-US" dirty="0"/>
              <a:t>기한이 </a:t>
            </a:r>
            <a:r>
              <a:rPr lang="en-US" altLang="ko-KR" dirty="0"/>
              <a:t>C++</a:t>
            </a:r>
            <a:r>
              <a:rPr lang="ko-KR" altLang="en-US" dirty="0"/>
              <a:t>을 공부해 적용할 시간이 없었기에 </a:t>
            </a:r>
            <a:r>
              <a:rPr lang="en-US" altLang="ko-KR" dirty="0"/>
              <a:t>Python</a:t>
            </a:r>
            <a:r>
              <a:rPr lang="ko-KR" altLang="en-US" dirty="0"/>
              <a:t>으로 영상처리를 구현하게 되었습니다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794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자바에서는 </a:t>
            </a:r>
            <a:r>
              <a:rPr lang="en-US" altLang="ko-KR" dirty="0"/>
              <a:t>build process start</a:t>
            </a:r>
            <a:r>
              <a:rPr lang="ko-KR" altLang="en-US" dirty="0"/>
              <a:t>를 통해 </a:t>
            </a:r>
            <a:r>
              <a:rPr lang="ko-KR" altLang="en-US" dirty="0" err="1"/>
              <a:t>파이썬을</a:t>
            </a:r>
            <a:r>
              <a:rPr lang="ko-KR" altLang="en-US" dirty="0"/>
              <a:t> 실행할 수 있는데 </a:t>
            </a:r>
            <a:r>
              <a:rPr lang="ko-KR" altLang="en-US" dirty="0" err="1"/>
              <a:t>텐서플로가</a:t>
            </a:r>
            <a:r>
              <a:rPr lang="ko-KR" altLang="en-US" dirty="0"/>
              <a:t> 너무 무겁기 때문에 해당 동작이 불가능합니다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 err="1"/>
              <a:t>FastAPI</a:t>
            </a:r>
            <a:r>
              <a:rPr lang="ko-KR" altLang="en-US" dirty="0"/>
              <a:t> 서버가 따로 실행 하도록 변경하였습니다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63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비즈니스 개선사항으로는 기존에는 사이트에 빈공간이 크게 남았는데 해당 부분에 웹 사이트 광고를 추가하고 화장품 추천 기능에서 해당 화장품을 </a:t>
            </a:r>
            <a:r>
              <a:rPr lang="ko-KR" altLang="en-US" dirty="0" err="1"/>
              <a:t>협찬받아</a:t>
            </a:r>
            <a:r>
              <a:rPr lang="ko-KR" altLang="en-US" dirty="0"/>
              <a:t> 할인하는 기능을 추가하는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140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앞에서 설명해드린 내용을 바탕으로 시연 영상을 보여드리도록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392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목차 상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세하게 작성했습니다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581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개요로 웹 서버로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기술을 활용하여 화장 미리보기 기능을 구현하여 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기술을 적용하기 이전인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화장 적용 이전 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기술을 사용하여 입술 화장을 적용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기술을 사용하여 스킨 화장 적용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전체적으로 화장을 적용하였습니다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499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 b="0" dirty="0"/>
            </a:br>
            <a:r>
              <a:rPr lang="ko-KR" altLang="en-US" b="0" dirty="0"/>
              <a:t>이전에 스마트 </a:t>
            </a:r>
            <a:r>
              <a:rPr lang="ko-KR" altLang="en-US" b="0" dirty="0" err="1"/>
              <a:t>아이오티</a:t>
            </a:r>
            <a:r>
              <a:rPr lang="ko-KR" altLang="en-US" b="0" dirty="0"/>
              <a:t> 화장대를 제작하였는데 해당 기능은 화장대를 구비해야 돼서 접근성이 떨어지므로 주요 기능인 화장 기능을 접근성이 높은 웹 서버로 개선하였습니다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131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팬데믹은 전 세계적으로 많은 변화를 가져왔습니다</a:t>
            </a:r>
            <a:r>
              <a:rPr lang="en-US" altLang="ko-KR" dirty="0"/>
              <a:t>. </a:t>
            </a:r>
            <a:r>
              <a:rPr lang="ko-KR" altLang="en-US" dirty="0"/>
              <a:t>그 중 하나는 </a:t>
            </a:r>
            <a:r>
              <a:rPr lang="ko-KR" altLang="en-US" b="1" dirty="0"/>
              <a:t>온라인 환경</a:t>
            </a:r>
            <a:r>
              <a:rPr lang="ko-KR" altLang="en-US" dirty="0"/>
              <a:t>의 급격한 확대와 </a:t>
            </a:r>
            <a:r>
              <a:rPr lang="en-US" altLang="ko-KR" b="1" dirty="0"/>
              <a:t>IT </a:t>
            </a:r>
            <a:r>
              <a:rPr lang="ko-KR" altLang="en-US" b="1" dirty="0"/>
              <a:t>기술의 발전</a:t>
            </a:r>
            <a:r>
              <a:rPr lang="ko-KR" altLang="en-US" b="0" dirty="0"/>
              <a:t>임</a:t>
            </a:r>
            <a:br>
              <a:rPr lang="en-US" altLang="ko-KR" b="0" dirty="0"/>
            </a:br>
            <a:r>
              <a:rPr lang="ko-KR" altLang="en-US" dirty="0"/>
              <a:t>많은 산업이 디지털화되고 기술 발전이 가속화되면서 </a:t>
            </a:r>
            <a:r>
              <a:rPr lang="ko-KR" altLang="en-US" b="1" dirty="0"/>
              <a:t>화장품 산업</a:t>
            </a:r>
            <a:r>
              <a:rPr lang="ko-KR" altLang="en-US" dirty="0"/>
              <a:t> 역시 큰 변화를 겪고 있음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1200" b="1" dirty="0">
                <a:solidFill>
                  <a:srgbClr val="002060"/>
                </a:solidFill>
              </a:rPr>
              <a:t>서양에서는 이미</a:t>
            </a:r>
            <a:r>
              <a:rPr lang="en-US" altLang="ko-KR" sz="1200" b="1" dirty="0">
                <a:solidFill>
                  <a:srgbClr val="002060"/>
                </a:solidFill>
                <a:effectLst/>
              </a:rPr>
              <a:t> </a:t>
            </a:r>
            <a:r>
              <a:rPr lang="ko-KR" altLang="en-US" sz="1200" b="1" dirty="0">
                <a:solidFill>
                  <a:srgbClr val="002060"/>
                </a:solidFill>
                <a:effectLst/>
              </a:rPr>
              <a:t>증강 현실</a:t>
            </a:r>
            <a:r>
              <a:rPr lang="en-US" altLang="ko-KR" sz="1200" b="1" dirty="0">
                <a:solidFill>
                  <a:srgbClr val="002060"/>
                </a:solidFill>
                <a:effectLst/>
              </a:rPr>
              <a:t>(AR)</a:t>
            </a:r>
            <a:r>
              <a:rPr lang="ko-KR" altLang="en-US" sz="1200" dirty="0"/>
              <a:t> 기술과 </a:t>
            </a:r>
            <a:r>
              <a:rPr lang="en-US" altLang="ko-KR" sz="1200" b="1" dirty="0">
                <a:solidFill>
                  <a:srgbClr val="002060"/>
                </a:solidFill>
                <a:effectLst/>
              </a:rPr>
              <a:t>AI</a:t>
            </a:r>
            <a:r>
              <a:rPr lang="ko-KR" altLang="en-US" sz="1200" dirty="0"/>
              <a:t>를 활용한 </a:t>
            </a:r>
            <a:r>
              <a:rPr lang="ko-KR" altLang="en-US" sz="1200" b="1" dirty="0">
                <a:solidFill>
                  <a:srgbClr val="002060"/>
                </a:solidFill>
              </a:rPr>
              <a:t>맞춤형 뷰티 서비스</a:t>
            </a:r>
            <a:r>
              <a:rPr lang="ko-KR" altLang="en-US" sz="1200" dirty="0"/>
              <a:t>가 주요 </a:t>
            </a:r>
            <a:r>
              <a:rPr lang="ko-KR" altLang="en-US" sz="1200" b="1" dirty="0">
                <a:solidFill>
                  <a:srgbClr val="002060"/>
                </a:solidFill>
              </a:rPr>
              <a:t>트렌드입니다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360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그에 비하면 국내 시장은 똑같은 코로나 팬데믹을 겪으면서도 이러한 변화가 미미함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다음은 국내 최대 쇼핑 </a:t>
            </a:r>
            <a:r>
              <a:rPr lang="ko-KR" altLang="en-US" dirty="0" err="1"/>
              <a:t>플랫홈</a:t>
            </a:r>
            <a:r>
              <a:rPr lang="ko-KR" altLang="en-US" dirty="0"/>
              <a:t> 올리브영과 미국의 온라인 </a:t>
            </a:r>
            <a:r>
              <a:rPr lang="ko-KR" altLang="en-US" dirty="0" err="1"/>
              <a:t>화장품몰임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이처럼 국내 화장품 시장은 기술 트랜드에 따라가지 </a:t>
            </a:r>
            <a:r>
              <a:rPr lang="ko-KR" altLang="en-US" dirty="0" err="1"/>
              <a:t>않는걸</a:t>
            </a:r>
            <a:r>
              <a:rPr lang="ko-KR" altLang="en-US" dirty="0"/>
              <a:t> 볼 수 있었음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이에 우리 팀원들은 국내 시장에 새로운 물결을 제시하고자 이 프로젝트를 기획하게 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176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 스택 설명하기 </a:t>
            </a:r>
            <a:r>
              <a:rPr lang="ko-KR" altLang="en-US" dirty="0" err="1"/>
              <a:t>프론트엔드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백엔드는</a:t>
            </a:r>
            <a:r>
              <a:rPr lang="ko-KR" altLang="en-US" dirty="0"/>
              <a:t> 서버가 두 개이므로 자바 파이썬</a:t>
            </a:r>
            <a:r>
              <a:rPr lang="en-US" altLang="ko-KR" dirty="0"/>
              <a:t>, </a:t>
            </a:r>
            <a:r>
              <a:rPr lang="ko-KR" altLang="en-US" dirty="0"/>
              <a:t>협업은 깃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깃허브</a:t>
            </a:r>
            <a:r>
              <a:rPr lang="en-US" altLang="ko-KR" dirty="0"/>
              <a:t>, </a:t>
            </a:r>
            <a:r>
              <a:rPr lang="ko-KR" altLang="en-US" dirty="0" err="1"/>
              <a:t>노션을</a:t>
            </a:r>
            <a:r>
              <a:rPr lang="ko-KR" altLang="en-US" dirty="0"/>
              <a:t> 데이터베이스 </a:t>
            </a:r>
            <a:r>
              <a:rPr lang="en-US" altLang="ko-KR" dirty="0"/>
              <a:t>MySQL </a:t>
            </a:r>
            <a:r>
              <a:rPr lang="ko-KR" altLang="en-US" dirty="0"/>
              <a:t>영상처리로 </a:t>
            </a:r>
            <a:r>
              <a:rPr lang="ko-KR" altLang="en-US" dirty="0" err="1"/>
              <a:t>스킷런</a:t>
            </a:r>
            <a:r>
              <a:rPr lang="ko-KR" altLang="en-US" dirty="0"/>
              <a:t> </a:t>
            </a:r>
            <a:r>
              <a:rPr lang="ko-KR" altLang="en-US" dirty="0" err="1"/>
              <a:t>오픈시브이</a:t>
            </a:r>
            <a:r>
              <a:rPr lang="en-US" altLang="ko-KR" dirty="0"/>
              <a:t>, </a:t>
            </a:r>
            <a:r>
              <a:rPr lang="ko-KR" altLang="en-US" dirty="0" err="1"/>
              <a:t>판다스</a:t>
            </a:r>
            <a:r>
              <a:rPr lang="en-US" altLang="ko-KR" dirty="0"/>
              <a:t>, </a:t>
            </a:r>
            <a:r>
              <a:rPr lang="ko-KR" altLang="en-US" dirty="0"/>
              <a:t>미디어파이프</a:t>
            </a:r>
            <a:r>
              <a:rPr lang="en-US" altLang="ko-KR" dirty="0"/>
              <a:t>, </a:t>
            </a:r>
            <a:r>
              <a:rPr lang="ko-KR" altLang="en-US" dirty="0" err="1"/>
              <a:t>맷플랏엘아이비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918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일정 관리를 위해 애자일 방법론을 응용하여 스프린트를 </a:t>
            </a:r>
            <a:r>
              <a:rPr lang="en-US" altLang="ko-KR" dirty="0"/>
              <a:t>1</a:t>
            </a:r>
            <a:r>
              <a:rPr lang="ko-KR" altLang="en-US" dirty="0"/>
              <a:t>주 단위로 실행하여 스프린트가 종료되면 데일리 스크럼을 통해 진행사항과 문제를 공유했습니다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513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C81F3-7AED-8EDA-9850-B5C8F44CA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FF54BD-4D0B-71FC-C5B0-DC834896D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DC33BE-58CA-10F9-69C3-37BD2C2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E96A91-D176-98AB-D8F4-E2D03414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6EBBF8-2461-C474-FD43-90F6CFC8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689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25B6F-88C3-AF15-500E-367CA0AFB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F0241-9FDE-8AAE-1FCB-634266826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E8DE4-182A-37AA-49BE-01422268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67BAD4-9DC9-B65C-DF15-CE2E342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DDD68-3E7B-697E-D01C-2C1A5543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9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A6AF69-EF9C-080E-172A-8AD0C03B6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17BD1E-207C-0365-930C-388A95603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AE76CD-DD6D-CB02-4FC2-1CF038851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6D552-52D8-D621-8A5C-C52AFE18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053D4B-E9D7-D462-83C2-B7EFBE186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91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35AED-9DAC-2EE9-7D4A-4E8BF00D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59B554-7477-6A8E-51BB-77D931BB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448568-E748-B56D-424F-8739CDA1C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975284-4BC2-7B6C-C499-9B69042C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54CCA9-A5E3-0C37-06CF-BB312D9C4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42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DB53D-D7A9-84B1-5D30-2BE1302C8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85F816-2159-B673-B030-7935B3709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36690E-9CAB-76F1-1597-7A7E5B6FC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68CF91-6E46-E6B9-FF9D-934D91B0A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8D88E6-80D0-91F2-4D4D-5804E3538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23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ABD0F-7225-F914-CC0F-765F57E4B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19F7F-CD68-CBC7-874F-BE380FE7E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3F369F-FCA5-3AB6-1C06-6B91DB390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618CB-DFAC-148E-B456-DE4317CF4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F62823-F6E0-5861-9435-F5372B177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CAC7D5-EFB3-79CA-E7CF-AE2A88DA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80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51A6F-B0A0-ABB8-5D35-FF1E23B52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DF38F0-7DE2-F282-5F78-E4F9F86DB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199E7F-177D-9557-E633-4BBFAE8B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8F53A5-2BF4-B6D5-D5E0-115F56F0B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35118B-9AF4-0D7D-97BD-35AA0AF5B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694CDD-85AE-B693-5D5F-0C77B1C7E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1FBDC7-003D-EF60-5A60-314BB1F6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FE6EFE-62E0-29A9-3DD1-2FA998ED5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346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79EF7-2B17-7C0D-BE75-CE788D97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5A4B1D-B3CB-E0B7-F058-8B855E5A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EEC586-AE4F-69B6-D2C9-42FEBED3C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2FAB-952B-A6E8-4838-E3742B9A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8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F964E3-DDE2-6A0A-DEEE-DDB01AAF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0BAC08-1975-D28E-DC1C-EA2294D0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F6AEC1-4B2D-508C-0EDE-5D2224691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20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CCA13-0DF3-129E-E409-94B6B64D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0629F-3EAA-B8CD-DEFB-42DD99CD9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DEF783-5A6B-07FB-5190-5FB007E5D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79B995-3BF3-88C7-2CC8-AACB9A06F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7AFA82-9A4E-8CF6-B0C8-593CB5597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368229-35DC-3797-4644-AE973C3A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1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8C8E48-D85B-BC8C-BEF9-697056BD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779524-116B-A46E-93B4-A483816976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5FC835-9E55-A831-8891-D3357144A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227A67-AED3-EA1E-722F-00E75D153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5E969C-7359-D5CE-0105-EEAA83312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DBB441-623B-389E-0CAF-1EE19A569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950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CE5330-C81E-8E25-D7B9-456F7FD61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8CAD93-F669-E80C-EE81-94B5F6FD9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D47733-920A-3F6C-AB37-E26F3DFE2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67304-BEE8-E40C-630B-B475E6227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13672-40BA-BD81-379C-EBADD0E30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676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7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5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gif"/><Relationship Id="rId5" Type="http://schemas.openxmlformats.org/officeDocument/2006/relationships/image" Target="../media/image49.gif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jf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5.webp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microsoft.com/office/2007/relationships/hdphoto" Target="../media/hdphoto5.wdp"/><Relationship Id="rId15" Type="http://schemas.openxmlformats.org/officeDocument/2006/relationships/image" Target="../media/image28.png"/><Relationship Id="rId10" Type="http://schemas.openxmlformats.org/officeDocument/2006/relationships/image" Target="../media/image12.png"/><Relationship Id="rId19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STEE LAUDER(에스티로더) [에스티로더] 더블웨어 파운데이션 | S.I.VILLAGE (에스아이빌리지)">
            <a:extLst>
              <a:ext uri="{FF2B5EF4-FFF2-40B4-BE49-F238E27FC236}">
                <a16:creationId xmlns:a16="http://schemas.microsoft.com/office/drawing/2014/main" id="{DB040D88-4782-F18C-F3E4-C7E78727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7449">
            <a:off x="282537" y="1437218"/>
            <a:ext cx="2223102" cy="296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B93B0CA-D0C5-9C54-C446-A70870481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934" y="1388516"/>
            <a:ext cx="3252776" cy="4476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C134F6-BA7C-20BF-6AFA-A9462334B9CA}"/>
              </a:ext>
            </a:extLst>
          </p:cNvPr>
          <p:cNvSpPr txBox="1"/>
          <p:nvPr/>
        </p:nvSpPr>
        <p:spPr>
          <a:xfrm>
            <a:off x="2337054" y="1980092"/>
            <a:ext cx="75178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latin typeface="+mj-lt"/>
              </a:rPr>
              <a:t>Smart</a:t>
            </a:r>
            <a:r>
              <a:rPr lang="ko-KR" altLang="en-US" sz="8000" b="1" dirty="0">
                <a:latin typeface="+mj-lt"/>
              </a:rPr>
              <a:t> </a:t>
            </a:r>
            <a:r>
              <a:rPr lang="en-US" altLang="ko-KR" sz="8000" b="1" dirty="0" err="1">
                <a:latin typeface="+mj-lt"/>
              </a:rPr>
              <a:t>MakeUp</a:t>
            </a:r>
            <a:endParaRPr lang="ko-KR" altLang="en-US" sz="80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830A7-841A-6331-4993-E22700CEF0A5}"/>
              </a:ext>
            </a:extLst>
          </p:cNvPr>
          <p:cNvSpPr txBox="1"/>
          <p:nvPr/>
        </p:nvSpPr>
        <p:spPr>
          <a:xfrm>
            <a:off x="3185588" y="3297314"/>
            <a:ext cx="5820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effectLst/>
              </a:rPr>
              <a:t>AR </a:t>
            </a:r>
            <a:r>
              <a:rPr lang="ko-KR" altLang="en-US" sz="1600" b="1" dirty="0">
                <a:effectLst/>
              </a:rPr>
              <a:t>기술을 활용한 화장 미리보기 서비스를 제공하는 웹 서버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ABD0C-510D-5D51-536C-8014281359F2}"/>
              </a:ext>
            </a:extLst>
          </p:cNvPr>
          <p:cNvSpPr txBox="1"/>
          <p:nvPr/>
        </p:nvSpPr>
        <p:spPr>
          <a:xfrm>
            <a:off x="10388680" y="5277716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최준원</a:t>
            </a:r>
            <a:endParaRPr lang="en-US" altLang="ko-KR" sz="2400" b="1" dirty="0"/>
          </a:p>
          <a:p>
            <a:r>
              <a:rPr lang="ko-KR" altLang="en-US" sz="2400" b="1" dirty="0" err="1"/>
              <a:t>한기윤</a:t>
            </a:r>
            <a:endParaRPr lang="en-US" altLang="ko-KR" sz="2400" b="1" dirty="0"/>
          </a:p>
          <a:p>
            <a:r>
              <a:rPr lang="ko-KR" altLang="en-US" sz="2400" b="1" dirty="0" err="1"/>
              <a:t>현호성</a:t>
            </a:r>
            <a:endParaRPr lang="en-US" altLang="ko-KR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96F837-14B9-EC1F-7ECF-3940D8D0F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9" y="4620753"/>
            <a:ext cx="6755363" cy="2246405"/>
          </a:xfrm>
          <a:prstGeom prst="rect">
            <a:avLst/>
          </a:prstGeom>
        </p:spPr>
      </p:pic>
      <p:pic>
        <p:nvPicPr>
          <p:cNvPr id="1026" name="Picture 2" descr="아티스트리 블러쉬 브러쉬 제품 상세정보 | Amway Korea">
            <a:extLst>
              <a:ext uri="{FF2B5EF4-FFF2-40B4-BE49-F238E27FC236}">
                <a16:creationId xmlns:a16="http://schemas.microsoft.com/office/drawing/2014/main" id="{4586F040-B7A6-CF3C-A579-6BCD30C0B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906" b="89219" l="41875" r="58125">
                        <a14:foregroundMark x1="50000" y1="55313" x2="50000" y2="55313"/>
                        <a14:foregroundMark x1="49531" y1="51250" x2="50625" y2="78281"/>
                        <a14:foregroundMark x1="50469" y1="46563" x2="49688" y2="89219"/>
                        <a14:foregroundMark x1="49219" y1="8906" x2="49219" y2="8906"/>
                        <a14:foregroundMark x1="48125" y1="28594" x2="47344" y2="45781"/>
                        <a14:foregroundMark x1="47344" y1="45781" x2="51719" y2="62813"/>
                        <a14:foregroundMark x1="51719" y1="62813" x2="50469" y2="77031"/>
                        <a14:foregroundMark x1="50469" y1="77031" x2="50938" y2="78281"/>
                        <a14:foregroundMark x1="47969" y1="62500" x2="48750" y2="74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87" t="-1197" r="39556" b="1197"/>
          <a:stretch/>
        </p:blipFill>
        <p:spPr bwMode="auto">
          <a:xfrm rot="2477950">
            <a:off x="585159" y="-576129"/>
            <a:ext cx="706171" cy="343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560DB0-5958-08C7-8B86-F4E3EFAF5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76165" y1="76302" x2="56631" y2="91536"/>
                        <a14:backgroundMark x1="68996" y1="75521" x2="60932" y2="86068"/>
                        <a14:backgroundMark x1="68638" y1="77344" x2="62186" y2="87240"/>
                        <a14:backgroundMark x1="65412" y1="77995" x2="58244" y2="86458"/>
                        <a14:backgroundMark x1="62186" y1="79167" x2="56810" y2="87630"/>
                        <a14:backgroundMark x1="64337" y1="78255" x2="57348" y2="89063"/>
                        <a14:backgroundMark x1="64695" y1="79557" x2="56989" y2="87760"/>
                        <a14:backgroundMark x1="61470" y1="79167" x2="57168" y2="83984"/>
                        <a14:backgroundMark x1="49283" y1="80078" x2="49283" y2="80078"/>
                        <a14:backgroundMark x1="49104" y1="79427" x2="49104" y2="79427"/>
                        <a14:backgroundMark x1="49821" y1="80599" x2="49821" y2="80599"/>
                        <a14:backgroundMark x1="49104" y1="80599" x2="49104" y2="805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5116">
            <a:off x="9772538" y="-382572"/>
            <a:ext cx="2849174" cy="392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87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ED779-AB72-A8BD-9D77-893ACEBF0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4B1C1D-DC3D-704C-435D-E518A4816D10}"/>
              </a:ext>
            </a:extLst>
          </p:cNvPr>
          <p:cNvSpPr txBox="1"/>
          <p:nvPr/>
        </p:nvSpPr>
        <p:spPr>
          <a:xfrm>
            <a:off x="695325" y="549275"/>
            <a:ext cx="406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기술 스택 및 설계</a:t>
            </a:r>
            <a:r>
              <a:rPr lang="ko-KR" altLang="en-US" sz="3600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3D3EAE-C226-06BE-2176-F6814CB19A9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C2A2AFB-1DC0-FEC6-1A41-C82594E52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6" y="2558587"/>
            <a:ext cx="5708073" cy="26457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979CB5-5679-159D-685C-C05078CBD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068" y="2156064"/>
            <a:ext cx="3999664" cy="22539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9F0CE6-CE9C-94A8-9210-0FA8001A2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391" y="4409986"/>
            <a:ext cx="3941276" cy="22120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D72C8-D018-8AF1-5C05-856C024E54B8}"/>
              </a:ext>
            </a:extLst>
          </p:cNvPr>
          <p:cNvSpPr/>
          <p:nvPr/>
        </p:nvSpPr>
        <p:spPr>
          <a:xfrm>
            <a:off x="6230157" y="1724025"/>
            <a:ext cx="5266517" cy="5080585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EBE5A-93F4-3172-5710-03A6B7F5214B}"/>
              </a:ext>
            </a:extLst>
          </p:cNvPr>
          <p:cNvSpPr txBox="1"/>
          <p:nvPr/>
        </p:nvSpPr>
        <p:spPr>
          <a:xfrm>
            <a:off x="695325" y="1228797"/>
            <a:ext cx="52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USECASE</a:t>
            </a:r>
            <a:r>
              <a:rPr lang="ko-KR" altLang="en-US" dirty="0"/>
              <a:t> 다이어그램</a:t>
            </a:r>
            <a:r>
              <a:rPr lang="en-US" altLang="ko-KR" dirty="0"/>
              <a:t>, UI </a:t>
            </a:r>
            <a:r>
              <a:rPr lang="ko-KR" altLang="en-US" dirty="0"/>
              <a:t>프로토타입 설계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9FD449-7981-A88D-6102-34714458E8D4}"/>
              </a:ext>
            </a:extLst>
          </p:cNvPr>
          <p:cNvSpPr/>
          <p:nvPr/>
        </p:nvSpPr>
        <p:spPr>
          <a:xfrm>
            <a:off x="693128" y="2357326"/>
            <a:ext cx="5275303" cy="2767124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19D037-5C36-77BA-453C-E294ABF7B3B1}"/>
              </a:ext>
            </a:extLst>
          </p:cNvPr>
          <p:cNvSpPr/>
          <p:nvPr/>
        </p:nvSpPr>
        <p:spPr>
          <a:xfrm>
            <a:off x="6515426" y="1541282"/>
            <a:ext cx="1873284" cy="33499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UI</a:t>
            </a:r>
            <a:r>
              <a:rPr lang="ko-KR" altLang="en-US" b="1" dirty="0"/>
              <a:t> 프로토타입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94219C-83AE-4036-31D1-C5C705745E85}"/>
              </a:ext>
            </a:extLst>
          </p:cNvPr>
          <p:cNvSpPr/>
          <p:nvPr/>
        </p:nvSpPr>
        <p:spPr>
          <a:xfrm>
            <a:off x="2027535" y="2156064"/>
            <a:ext cx="2606488" cy="33499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유스케이스</a:t>
            </a:r>
            <a:r>
              <a:rPr lang="ko-KR" altLang="en-US" b="1" dirty="0"/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22559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C5040-59FD-7D99-71E7-262609774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66BB9-5CA0-708A-5A9F-31DBDC4793D5}"/>
              </a:ext>
            </a:extLst>
          </p:cNvPr>
          <p:cNvSpPr txBox="1"/>
          <p:nvPr/>
        </p:nvSpPr>
        <p:spPr>
          <a:xfrm>
            <a:off x="695325" y="549275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effectLst/>
              </a:rPr>
              <a:t>기술 스택 및 설계</a:t>
            </a:r>
            <a:endParaRPr lang="ko-KR" altLang="en-US" sz="36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39B0FF-D775-F164-D8AB-75009DCBC671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B2C29D0-269F-0E51-F8BF-90B17D74A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68" y="2267418"/>
            <a:ext cx="3736723" cy="39880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D1E94F-7865-B90F-DE64-967451FFC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2671544"/>
            <a:ext cx="6610350" cy="2990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0E283B-23FE-7586-4E45-2C7EC8111DFE}"/>
              </a:ext>
            </a:extLst>
          </p:cNvPr>
          <p:cNvSpPr txBox="1"/>
          <p:nvPr/>
        </p:nvSpPr>
        <p:spPr>
          <a:xfrm>
            <a:off x="690422" y="1195606"/>
            <a:ext cx="373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Database </a:t>
            </a:r>
            <a:r>
              <a:rPr lang="ko-KR" altLang="en-US" dirty="0"/>
              <a:t>설계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452901-4C3C-ED70-2BC1-A1595623F66A}"/>
              </a:ext>
            </a:extLst>
          </p:cNvPr>
          <p:cNvSpPr/>
          <p:nvPr/>
        </p:nvSpPr>
        <p:spPr>
          <a:xfrm>
            <a:off x="533400" y="1895493"/>
            <a:ext cx="4063955" cy="44132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B64E91-1CE1-EEDF-BB47-464B4AE1C381}"/>
              </a:ext>
            </a:extLst>
          </p:cNvPr>
          <p:cNvSpPr/>
          <p:nvPr/>
        </p:nvSpPr>
        <p:spPr>
          <a:xfrm>
            <a:off x="4902155" y="1895493"/>
            <a:ext cx="6889795" cy="4413232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21361C-81CE-CB5B-7AD9-31F223295840}"/>
              </a:ext>
            </a:extLst>
          </p:cNvPr>
          <p:cNvSpPr/>
          <p:nvPr/>
        </p:nvSpPr>
        <p:spPr>
          <a:xfrm>
            <a:off x="1122340" y="1743198"/>
            <a:ext cx="3048000" cy="37192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논리</a:t>
            </a:r>
            <a:r>
              <a:rPr lang="ko-KR" altLang="en-US" dirty="0">
                <a:solidFill>
                  <a:schemeClr val="tx1"/>
                </a:solidFill>
              </a:rPr>
              <a:t>적 데이터베이스 설계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7841D-769F-5957-6C52-D1481078B899}"/>
              </a:ext>
            </a:extLst>
          </p:cNvPr>
          <p:cNvSpPr/>
          <p:nvPr/>
        </p:nvSpPr>
        <p:spPr>
          <a:xfrm>
            <a:off x="6907167" y="1645088"/>
            <a:ext cx="2879770" cy="393700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물리</a:t>
            </a:r>
            <a:r>
              <a:rPr lang="ko-KR" altLang="en-US" dirty="0">
                <a:solidFill>
                  <a:schemeClr val="tx1"/>
                </a:solidFill>
              </a:rPr>
              <a:t>적 데이터베이스 설계</a:t>
            </a:r>
          </a:p>
        </p:txBody>
      </p:sp>
    </p:spTree>
    <p:extLst>
      <p:ext uri="{BB962C8B-B14F-4D97-AF65-F5344CB8AC3E}">
        <p14:creationId xmlns:p14="http://schemas.microsoft.com/office/powerpoint/2010/main" val="1007812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358B9-69CA-C820-69DD-03BA074E1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68FB38-676D-7928-1E6A-A51AA1729266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4E72395-486F-3587-EAB9-295C3F93B8C8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F94D481-A689-021A-C462-9B6604B36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261" y="2741382"/>
            <a:ext cx="1895475" cy="2295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8A4283-4DF4-7C8F-A269-677280DDA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36" y="1947344"/>
            <a:ext cx="4144428" cy="3715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7A9F26-C3A4-1931-92B6-63AC2E89E4C2}"/>
              </a:ext>
            </a:extLst>
          </p:cNvPr>
          <p:cNvSpPr txBox="1"/>
          <p:nvPr/>
        </p:nvSpPr>
        <p:spPr>
          <a:xfrm>
            <a:off x="4345836" y="5992681"/>
            <a:ext cx="43478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Spring Boot</a:t>
            </a:r>
            <a:r>
              <a:rPr lang="ko-KR" altLang="en-US" sz="2500" b="1" dirty="0"/>
              <a:t>와 </a:t>
            </a:r>
            <a:r>
              <a:rPr lang="en-US" altLang="ko-KR" sz="2500" b="1" dirty="0"/>
              <a:t>MySQL </a:t>
            </a:r>
            <a:r>
              <a:rPr lang="ko-KR" altLang="en-US" sz="2500" b="1" dirty="0"/>
              <a:t>연동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E0A1B3-05BC-91E5-D744-D31ABA3AE03E}"/>
              </a:ext>
            </a:extLst>
          </p:cNvPr>
          <p:cNvSpPr txBox="1"/>
          <p:nvPr/>
        </p:nvSpPr>
        <p:spPr>
          <a:xfrm>
            <a:off x="720802" y="1302969"/>
            <a:ext cx="246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데이터베이스 연동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BF86E7-0245-9F88-A190-AC8206932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286613"/>
            <a:ext cx="3411257" cy="344921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EE83749-3F6A-B717-9D36-1100B7A4447F}"/>
              </a:ext>
            </a:extLst>
          </p:cNvPr>
          <p:cNvSpPr/>
          <p:nvPr/>
        </p:nvSpPr>
        <p:spPr>
          <a:xfrm>
            <a:off x="414843" y="1841937"/>
            <a:ext cx="4144428" cy="411502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6F5C67B-4409-CB46-8A29-F60CEE7F9469}"/>
              </a:ext>
            </a:extLst>
          </p:cNvPr>
          <p:cNvSpPr/>
          <p:nvPr/>
        </p:nvSpPr>
        <p:spPr>
          <a:xfrm>
            <a:off x="4839752" y="1673094"/>
            <a:ext cx="6742647" cy="4283864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390E643-35B5-6317-0A30-AF08F1C060F6}"/>
              </a:ext>
            </a:extLst>
          </p:cNvPr>
          <p:cNvSpPr/>
          <p:nvPr/>
        </p:nvSpPr>
        <p:spPr>
          <a:xfrm>
            <a:off x="1616371" y="1672301"/>
            <a:ext cx="1569163" cy="33926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Spring Boot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E93E712-41AE-895A-6950-5D702AA76F03}"/>
              </a:ext>
            </a:extLst>
          </p:cNvPr>
          <p:cNvSpPr/>
          <p:nvPr/>
        </p:nvSpPr>
        <p:spPr>
          <a:xfrm>
            <a:off x="7728486" y="1502666"/>
            <a:ext cx="965177" cy="33926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MySQL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16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481DA-4B4A-AF77-ED3C-67A55FE4D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891988-50F5-DBAD-009F-694415B8051A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D4C34C3-AF91-3A56-9D7D-11F005D0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45" y="2033019"/>
            <a:ext cx="2514997" cy="2917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D4B26A-A607-2AF9-68A3-12ED38FD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863" y="2034038"/>
            <a:ext cx="2689661" cy="29166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B014312-DC81-D4BD-1CA2-A3681DE097F9}"/>
              </a:ext>
            </a:extLst>
          </p:cNvPr>
          <p:cNvSpPr/>
          <p:nvPr/>
        </p:nvSpPr>
        <p:spPr>
          <a:xfrm>
            <a:off x="689345" y="2033022"/>
            <a:ext cx="2514997" cy="29176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F994FD-765C-43E4-B3E0-B7C3BCBB1D65}"/>
              </a:ext>
            </a:extLst>
          </p:cNvPr>
          <p:cNvSpPr/>
          <p:nvPr/>
        </p:nvSpPr>
        <p:spPr>
          <a:xfrm>
            <a:off x="3474863" y="2033018"/>
            <a:ext cx="2689661" cy="29176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7A7F33-5022-06DC-1DD1-CD43915B6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736" y="2669010"/>
            <a:ext cx="2029817" cy="14917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27052B-DF22-3AC7-D190-BC96139EF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8073" y="2669010"/>
            <a:ext cx="2032413" cy="149179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EB6C40-DF95-C72D-7B97-2DC588BB76BD}"/>
              </a:ext>
            </a:extLst>
          </p:cNvPr>
          <p:cNvSpPr/>
          <p:nvPr/>
        </p:nvSpPr>
        <p:spPr>
          <a:xfrm>
            <a:off x="6995141" y="2669011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8FA4F3-C6C9-6CD4-FE3F-99902EBEABDD}"/>
              </a:ext>
            </a:extLst>
          </p:cNvPr>
          <p:cNvSpPr/>
          <p:nvPr/>
        </p:nvSpPr>
        <p:spPr>
          <a:xfrm>
            <a:off x="9298074" y="2669009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EC8A0F62-FD39-CC65-A874-833013290B36}"/>
              </a:ext>
            </a:extLst>
          </p:cNvPr>
          <p:cNvSpPr txBox="1"/>
          <p:nvPr/>
        </p:nvSpPr>
        <p:spPr>
          <a:xfrm>
            <a:off x="689345" y="5054880"/>
            <a:ext cx="14205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로그인 기능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7DF83A22-E704-9062-3FAC-8312DE382024}"/>
              </a:ext>
            </a:extLst>
          </p:cNvPr>
          <p:cNvSpPr txBox="1"/>
          <p:nvPr/>
        </p:nvSpPr>
        <p:spPr>
          <a:xfrm>
            <a:off x="3474863" y="5067684"/>
            <a:ext cx="165141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회원가입 기능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74CC344A-2651-AC34-2DC5-4C7DC49187A9}"/>
              </a:ext>
            </a:extLst>
          </p:cNvPr>
          <p:cNvSpPr txBox="1"/>
          <p:nvPr/>
        </p:nvSpPr>
        <p:spPr>
          <a:xfrm>
            <a:off x="6995141" y="4365943"/>
            <a:ext cx="315182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아이디 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비밀번호 찾기 기능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605E2-F8B8-C743-22CE-DF46F56F5105}"/>
              </a:ext>
            </a:extLst>
          </p:cNvPr>
          <p:cNvSpPr txBox="1"/>
          <p:nvPr/>
        </p:nvSpPr>
        <p:spPr>
          <a:xfrm>
            <a:off x="695325" y="1218345"/>
            <a:ext cx="358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 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9B7-FF73-8F47-1097-A89F9CBDE797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252251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6050A-EC71-6CED-59CB-C1501DB1C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3377476-25C9-67B8-E786-350E496D4565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0544C95-C8C0-7C53-C38E-C102DF6D7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83" y="2464403"/>
            <a:ext cx="4008292" cy="26689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8201D7-E4A5-DA0F-CD64-BA1BC236F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464402"/>
            <a:ext cx="3973565" cy="2668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8D86E1-E03C-922F-89B1-34E3FD144758}"/>
              </a:ext>
            </a:extLst>
          </p:cNvPr>
          <p:cNvSpPr txBox="1"/>
          <p:nvPr/>
        </p:nvSpPr>
        <p:spPr>
          <a:xfrm>
            <a:off x="695325" y="1195606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구현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263360F-DD8B-86DC-56C2-D8E4FC1A6D48}"/>
              </a:ext>
            </a:extLst>
          </p:cNvPr>
          <p:cNvSpPr/>
          <p:nvPr/>
        </p:nvSpPr>
        <p:spPr>
          <a:xfrm>
            <a:off x="5078995" y="3105332"/>
            <a:ext cx="2163778" cy="1738266"/>
          </a:xfrm>
          <a:prstGeom prst="rightArrow">
            <a:avLst>
              <a:gd name="adj1" fmla="val 50000"/>
              <a:gd name="adj2" fmla="val 651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526FB-B08B-074B-5689-01FBE2A09EDA}"/>
              </a:ext>
            </a:extLst>
          </p:cNvPr>
          <p:cNvSpPr txBox="1"/>
          <p:nvPr/>
        </p:nvSpPr>
        <p:spPr>
          <a:xfrm>
            <a:off x="1821131" y="5202147"/>
            <a:ext cx="172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화장 적용 </a:t>
            </a:r>
            <a:r>
              <a:rPr lang="ko-KR" altLang="en-US" b="1" dirty="0"/>
              <a:t>이전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29AE3-0B30-76A3-5D8B-CDB6D80BB705}"/>
              </a:ext>
            </a:extLst>
          </p:cNvPr>
          <p:cNvSpPr txBox="1"/>
          <p:nvPr/>
        </p:nvSpPr>
        <p:spPr>
          <a:xfrm>
            <a:off x="8631553" y="5187635"/>
            <a:ext cx="188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화장 적용 </a:t>
            </a:r>
            <a:r>
              <a:rPr lang="ko-KR" altLang="en-US" sz="2000" b="1" dirty="0"/>
              <a:t>이후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AC055E-6E7A-F855-3B40-DD99847B8E03}"/>
              </a:ext>
            </a:extLst>
          </p:cNvPr>
          <p:cNvSpPr txBox="1"/>
          <p:nvPr/>
        </p:nvSpPr>
        <p:spPr>
          <a:xfrm>
            <a:off x="5251009" y="3789799"/>
            <a:ext cx="19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화장하기 적용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4C617-AC3B-FCD6-2479-2F5DE026B0E2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1886291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7C761-1AD2-E624-6377-BAEB8CC98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AF09ED6-51A9-82E6-6869-6211B0368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77" y="5428608"/>
            <a:ext cx="4105275" cy="111442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8A4C2B-5350-E0B6-C735-5727D454337A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56B56C-90DB-E351-5C7F-89B7EA21E4CB}"/>
              </a:ext>
            </a:extLst>
          </p:cNvPr>
          <p:cNvSpPr txBox="1"/>
          <p:nvPr/>
        </p:nvSpPr>
        <p:spPr>
          <a:xfrm>
            <a:off x="695324" y="1195606"/>
            <a:ext cx="4727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상세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화장 적용할 영역 찾기</a:t>
            </a:r>
            <a:r>
              <a:rPr lang="en-US" altLang="ko-KR" b="1" dirty="0">
                <a:effectLst/>
              </a:rPr>
              <a:t>)</a:t>
            </a:r>
            <a:r>
              <a:rPr lang="ko-KR" altLang="en-US" b="1" dirty="0">
                <a:effectLst/>
              </a:rPr>
              <a:t> </a:t>
            </a:r>
            <a:endParaRPr lang="ko-KR" altLang="en-US" dirty="0"/>
          </a:p>
        </p:txBody>
      </p:sp>
      <p:pic>
        <p:nvPicPr>
          <p:cNvPr id="3074" name="Picture 2" descr="얼굴 랜드마크 도구 작업">
            <a:extLst>
              <a:ext uri="{FF2B5EF4-FFF2-40B4-BE49-F238E27FC236}">
                <a16:creationId xmlns:a16="http://schemas.microsoft.com/office/drawing/2014/main" id="{48D95C1A-CB3E-C1B9-096D-FC3D1E671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127" y="3491537"/>
            <a:ext cx="3907325" cy="21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E16C49C-998E-8169-CABD-6EABADEADB8A}"/>
              </a:ext>
            </a:extLst>
          </p:cNvPr>
          <p:cNvSpPr/>
          <p:nvPr/>
        </p:nvSpPr>
        <p:spPr>
          <a:xfrm>
            <a:off x="715213" y="3191103"/>
            <a:ext cx="4906978" cy="3239494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줄무늬가 있는 오른쪽 20">
            <a:extLst>
              <a:ext uri="{FF2B5EF4-FFF2-40B4-BE49-F238E27FC236}">
                <a16:creationId xmlns:a16="http://schemas.microsoft.com/office/drawing/2014/main" id="{CB4D023A-2D25-7539-1D83-AE29BAAA97EB}"/>
              </a:ext>
            </a:extLst>
          </p:cNvPr>
          <p:cNvSpPr/>
          <p:nvPr/>
        </p:nvSpPr>
        <p:spPr>
          <a:xfrm>
            <a:off x="5820141" y="4285749"/>
            <a:ext cx="924585" cy="1050202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47B680-D568-D5CD-D5B8-F5866FDDB266}"/>
              </a:ext>
            </a:extLst>
          </p:cNvPr>
          <p:cNvSpPr txBox="1"/>
          <p:nvPr/>
        </p:nvSpPr>
        <p:spPr>
          <a:xfrm>
            <a:off x="6980209" y="3738766"/>
            <a:ext cx="490697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Mediapipe</a:t>
            </a:r>
            <a:r>
              <a:rPr lang="ko-KR" altLang="en-US" dirty="0"/>
              <a:t>의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머신러닝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(ML)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모델을 사용하여 </a:t>
            </a:r>
            <a:b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</a:br>
            <a:b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</a:b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사용자 얼굴의 특징점을 찾아</a:t>
            </a:r>
            <a:b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</a:br>
            <a:b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</a:br>
            <a:r>
              <a:rPr lang="ko-KR" altLang="en-US" b="1" dirty="0"/>
              <a:t>영역 처리 </a:t>
            </a:r>
            <a:r>
              <a:rPr lang="en-US" altLang="ko-KR" b="1" dirty="0"/>
              <a:t>(area Processing)</a:t>
            </a:r>
            <a:r>
              <a:rPr lang="ko-KR" altLang="en-US" dirty="0"/>
              <a:t>을 실행하여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2500" b="1" dirty="0"/>
              <a:t>화장할 얼굴 영역을 찾기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3F5317B-B01C-5C48-C932-DEF516CF1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457" y="1576516"/>
            <a:ext cx="1182241" cy="15643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CBBA535-4211-1EA9-66BA-883158C13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596497"/>
            <a:ext cx="2952750" cy="1552575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00FB1799-E527-998B-2563-45FF0590817B}"/>
              </a:ext>
            </a:extLst>
          </p:cNvPr>
          <p:cNvSpPr/>
          <p:nvPr/>
        </p:nvSpPr>
        <p:spPr>
          <a:xfrm>
            <a:off x="3724463" y="2067947"/>
            <a:ext cx="1064820" cy="571493"/>
          </a:xfrm>
          <a:prstGeom prst="rightArrow">
            <a:avLst>
              <a:gd name="adj1" fmla="val 50000"/>
              <a:gd name="adj2" fmla="val 762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1B1D8EB-C6F5-172C-7C58-D66C543B1FF6}"/>
              </a:ext>
            </a:extLst>
          </p:cNvPr>
          <p:cNvSpPr/>
          <p:nvPr/>
        </p:nvSpPr>
        <p:spPr>
          <a:xfrm>
            <a:off x="9625649" y="2052244"/>
            <a:ext cx="2237396" cy="571493"/>
          </a:xfrm>
          <a:prstGeom prst="rightArrow">
            <a:avLst>
              <a:gd name="adj1" fmla="val 50000"/>
              <a:gd name="adj2" fmla="val 1000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F1BC2A-F78D-BD84-02AE-6CA1148ECB54}"/>
              </a:ext>
            </a:extLst>
          </p:cNvPr>
          <p:cNvSpPr txBox="1"/>
          <p:nvPr/>
        </p:nvSpPr>
        <p:spPr>
          <a:xfrm>
            <a:off x="9409555" y="1637339"/>
            <a:ext cx="2154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사용자의 얼굴을 </a:t>
            </a:r>
            <a:br>
              <a:rPr lang="en-US" altLang="ko-KR" sz="1600" dirty="0"/>
            </a:br>
            <a:r>
              <a:rPr lang="ko-KR" altLang="en-US" sz="1600" dirty="0"/>
              <a:t>이미지를 전달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8C2499D-AACA-D6C3-2B86-DBC9AB47CA96}"/>
              </a:ext>
            </a:extLst>
          </p:cNvPr>
          <p:cNvSpPr/>
          <p:nvPr/>
        </p:nvSpPr>
        <p:spPr>
          <a:xfrm>
            <a:off x="6956066" y="3357857"/>
            <a:ext cx="4906978" cy="2726069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4F7A2D2-4451-C958-737B-6ED8AF1425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02" y="1753423"/>
            <a:ext cx="2419726" cy="1114426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35B0156-AD87-70C7-3430-89D748F62B19}"/>
              </a:ext>
            </a:extLst>
          </p:cNvPr>
          <p:cNvSpPr/>
          <p:nvPr/>
        </p:nvSpPr>
        <p:spPr>
          <a:xfrm>
            <a:off x="6956066" y="2024889"/>
            <a:ext cx="1103441" cy="571493"/>
          </a:xfrm>
          <a:prstGeom prst="rightArrow">
            <a:avLst>
              <a:gd name="adj1" fmla="val 50000"/>
              <a:gd name="adj2" fmla="val 10158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FE9BCC-A8B6-5781-7F6D-B43C8749971B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3679874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BFE70-4793-C506-63C3-44E770C78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0156892-C5A0-9176-EBB0-44AB421D94C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586396-4F01-6031-9FEC-CBBF0EC2FBF6}"/>
              </a:ext>
            </a:extLst>
          </p:cNvPr>
          <p:cNvSpPr txBox="1"/>
          <p:nvPr/>
        </p:nvSpPr>
        <p:spPr>
          <a:xfrm>
            <a:off x="695325" y="1195606"/>
            <a:ext cx="562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상세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/>
              <a:t>영역 처리 상세</a:t>
            </a:r>
            <a:r>
              <a:rPr lang="en-US" altLang="ko-KR" b="1" dirty="0">
                <a:effectLst/>
              </a:rPr>
              <a:t>)</a:t>
            </a:r>
            <a:r>
              <a:rPr lang="ko-KR" altLang="en-US" b="1" dirty="0">
                <a:effectLst/>
              </a:rPr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A74B61-0736-808E-9494-E88B879B9D50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81B2AB-A488-A96F-5AA1-18F5ECB10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7861"/>
            <a:ext cx="7362259" cy="2190914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1EE9374-BFBE-39FF-D2F2-61EEB25E5D1F}"/>
              </a:ext>
            </a:extLst>
          </p:cNvPr>
          <p:cNvSpPr/>
          <p:nvPr/>
        </p:nvSpPr>
        <p:spPr>
          <a:xfrm>
            <a:off x="8907100" y="5207645"/>
            <a:ext cx="748229" cy="516048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8AB2B75-904F-C87E-8F07-97A2A7902C4F}"/>
              </a:ext>
            </a:extLst>
          </p:cNvPr>
          <p:cNvSpPr/>
          <p:nvPr/>
        </p:nvSpPr>
        <p:spPr>
          <a:xfrm>
            <a:off x="8467536" y="2635294"/>
            <a:ext cx="606581" cy="51604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DC860C8-7714-D6D3-AC64-5B966265085F}"/>
              </a:ext>
            </a:extLst>
          </p:cNvPr>
          <p:cNvSpPr/>
          <p:nvPr/>
        </p:nvSpPr>
        <p:spPr>
          <a:xfrm>
            <a:off x="9920629" y="4769285"/>
            <a:ext cx="1883136" cy="1318353"/>
          </a:xfrm>
          <a:prstGeom prst="roundRect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FDDD6E-F73F-A84C-51EF-1351720D635E}"/>
              </a:ext>
            </a:extLst>
          </p:cNvPr>
          <p:cNvSpPr txBox="1"/>
          <p:nvPr/>
        </p:nvSpPr>
        <p:spPr>
          <a:xfrm>
            <a:off x="9920629" y="5118847"/>
            <a:ext cx="188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err="1"/>
              <a:t>마스킹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작업</a:t>
            </a:r>
            <a:br>
              <a:rPr lang="en-US" altLang="ko-KR" sz="2200" b="1" dirty="0"/>
            </a:br>
            <a:r>
              <a:rPr lang="en-US" altLang="ko-KR" sz="2200" b="1" dirty="0"/>
              <a:t>(AND </a:t>
            </a:r>
            <a:r>
              <a:rPr lang="ko-KR" altLang="en-US" sz="2200" b="1" dirty="0"/>
              <a:t>연산</a:t>
            </a:r>
            <a:r>
              <a:rPr lang="en-US" altLang="ko-KR" sz="2200" b="1" dirty="0"/>
              <a:t>)</a:t>
            </a:r>
            <a:endParaRPr lang="ko-KR" altLang="en-US" sz="2200" b="1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CD4A9AB-9703-CB6C-A5B4-7F8D9056E04A}"/>
              </a:ext>
            </a:extLst>
          </p:cNvPr>
          <p:cNvSpPr/>
          <p:nvPr/>
        </p:nvSpPr>
        <p:spPr>
          <a:xfrm>
            <a:off x="9341195" y="2171705"/>
            <a:ext cx="2663699" cy="1468567"/>
          </a:xfrm>
          <a:prstGeom prst="round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6EB20F-4509-9482-810B-DC89FF07299E}"/>
              </a:ext>
            </a:extLst>
          </p:cNvPr>
          <p:cNvSpPr txBox="1"/>
          <p:nvPr/>
        </p:nvSpPr>
        <p:spPr>
          <a:xfrm>
            <a:off x="9341196" y="2566217"/>
            <a:ext cx="2663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세그먼테이션 작업</a:t>
            </a:r>
            <a:br>
              <a:rPr lang="en-US" altLang="ko-KR" sz="2200" b="1" dirty="0"/>
            </a:br>
            <a:r>
              <a:rPr lang="en-US" altLang="ko-KR" sz="2200" b="1" dirty="0"/>
              <a:t>(ML)</a:t>
            </a:r>
            <a:endParaRPr lang="ko-KR" altLang="en-US" sz="22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95867E-7F14-5884-37D6-8C90E10B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78" y="4256428"/>
            <a:ext cx="7821722" cy="23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06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BFE70-4793-C506-63C3-44E770C78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0156892-C5A0-9176-EBB0-44AB421D94C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AB4E322-E326-7907-1296-CA58E723BC5C}"/>
              </a:ext>
            </a:extLst>
          </p:cNvPr>
          <p:cNvSpPr/>
          <p:nvPr/>
        </p:nvSpPr>
        <p:spPr>
          <a:xfrm>
            <a:off x="4308414" y="1975141"/>
            <a:ext cx="2886074" cy="571493"/>
          </a:xfrm>
          <a:prstGeom prst="rightArrow">
            <a:avLst>
              <a:gd name="adj1" fmla="val 50000"/>
              <a:gd name="adj2" fmla="val 1000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86396-4F01-6031-9FEC-CBBF0EC2FBF6}"/>
              </a:ext>
            </a:extLst>
          </p:cNvPr>
          <p:cNvSpPr txBox="1"/>
          <p:nvPr/>
        </p:nvSpPr>
        <p:spPr>
          <a:xfrm>
            <a:off x="695325" y="1195606"/>
            <a:ext cx="562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상세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프레임을 처리하여 화장을 구현</a:t>
            </a:r>
            <a:r>
              <a:rPr lang="en-US" altLang="ko-KR" b="1" dirty="0">
                <a:effectLst/>
              </a:rPr>
              <a:t>)</a:t>
            </a:r>
            <a:r>
              <a:rPr lang="ko-KR" altLang="en-US" b="1" dirty="0">
                <a:effectLst/>
              </a:rPr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03B89B-0CC5-6CA0-EE9F-779EF5DC4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94" y="3536556"/>
            <a:ext cx="1202391" cy="12023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17C69BE-01A7-9BE6-5DF4-1BEE0EBE8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64" y="3292043"/>
            <a:ext cx="1924050" cy="15906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636D17-9FAE-45DE-083C-5864F22D6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36" y="1360980"/>
            <a:ext cx="2277979" cy="12283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D086EE-A4E5-DDE8-1D15-AA5515B04AF4}"/>
              </a:ext>
            </a:extLst>
          </p:cNvPr>
          <p:cNvSpPr txBox="1"/>
          <p:nvPr/>
        </p:nvSpPr>
        <p:spPr>
          <a:xfrm>
            <a:off x="7339343" y="2782669"/>
            <a:ext cx="375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Sckit</a:t>
            </a:r>
            <a:r>
              <a:rPr lang="en-US" altLang="ko-KR" b="1" dirty="0"/>
              <a:t>-learn</a:t>
            </a:r>
            <a:r>
              <a:rPr lang="ko-KR" altLang="en-US" dirty="0"/>
              <a:t>의 </a:t>
            </a:r>
            <a:r>
              <a:rPr lang="ko-KR" altLang="en-US" b="1" dirty="0"/>
              <a:t>컬러 매칭</a:t>
            </a:r>
            <a:r>
              <a:rPr lang="ko-KR" altLang="en-US" dirty="0"/>
              <a:t>을 위한 </a:t>
            </a:r>
            <a:br>
              <a:rPr lang="en-US" altLang="ko-KR" dirty="0"/>
            </a:br>
            <a:r>
              <a:rPr lang="ko-KR" altLang="en-US" dirty="0"/>
              <a:t>이미지로 화장을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361EA1-A0BF-4283-33AB-434BBDA1132D}"/>
              </a:ext>
            </a:extLst>
          </p:cNvPr>
          <p:cNvSpPr txBox="1"/>
          <p:nvPr/>
        </p:nvSpPr>
        <p:spPr>
          <a:xfrm>
            <a:off x="598389" y="4824340"/>
            <a:ext cx="4300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컬러 매칭</a:t>
            </a:r>
            <a:r>
              <a:rPr lang="ko-KR" altLang="en-US" sz="2000" dirty="0"/>
              <a:t>을 위한 레퍼런스 이미지</a:t>
            </a:r>
            <a:br>
              <a:rPr lang="en-US" altLang="ko-KR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사용자 얼굴에 맞게끔 </a:t>
            </a:r>
            <a:r>
              <a:rPr lang="ko-KR" altLang="en-US" sz="1000" dirty="0" err="1"/>
              <a:t>블러를</a:t>
            </a:r>
            <a:r>
              <a:rPr lang="ko-KR" altLang="en-US" sz="1000" dirty="0"/>
              <a:t> 적용하기 위해 필요한 이미지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0F854EE-E212-AA79-2CAA-AFAD73652CF3}"/>
              </a:ext>
            </a:extLst>
          </p:cNvPr>
          <p:cNvSpPr/>
          <p:nvPr/>
        </p:nvSpPr>
        <p:spPr>
          <a:xfrm>
            <a:off x="598390" y="3211293"/>
            <a:ext cx="4300396" cy="2356597"/>
          </a:xfrm>
          <a:prstGeom prst="round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025F4E7F-BB54-0793-6D33-98AA704A43D4}"/>
              </a:ext>
            </a:extLst>
          </p:cNvPr>
          <p:cNvSpPr/>
          <p:nvPr/>
        </p:nvSpPr>
        <p:spPr>
          <a:xfrm>
            <a:off x="5100119" y="3832942"/>
            <a:ext cx="1991762" cy="900693"/>
          </a:xfrm>
          <a:prstGeom prst="stripedRightArrow">
            <a:avLst>
              <a:gd name="adj1" fmla="val 50000"/>
              <a:gd name="adj2" fmla="val 115336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870C57-2F45-B610-17AE-14380074E434}"/>
              </a:ext>
            </a:extLst>
          </p:cNvPr>
          <p:cNvSpPr txBox="1"/>
          <p:nvPr/>
        </p:nvSpPr>
        <p:spPr>
          <a:xfrm>
            <a:off x="7540676" y="3607504"/>
            <a:ext cx="3897730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/>
              <a:t>Scikit-learn</a:t>
            </a:r>
            <a:r>
              <a:rPr lang="ko-KR" altLang="en-US" sz="1500" dirty="0"/>
              <a:t>을 활용한 </a:t>
            </a:r>
            <a:r>
              <a:rPr lang="ko-KR" altLang="en-US" sz="1500" b="1" dirty="0"/>
              <a:t>컬러 매칭</a:t>
            </a:r>
            <a:r>
              <a:rPr lang="ko-KR" altLang="en-US" sz="1500" dirty="0"/>
              <a:t>을 통해 </a:t>
            </a:r>
            <a:br>
              <a:rPr lang="en-US" altLang="ko-KR" sz="1500" dirty="0"/>
            </a:br>
            <a:r>
              <a:rPr lang="ko-KR" altLang="en-US" sz="1500" dirty="0"/>
              <a:t>사용자의 얼굴에 맞게 </a:t>
            </a:r>
            <a:r>
              <a:rPr lang="ko-KR" altLang="en-US" sz="1500" b="1" dirty="0" err="1"/>
              <a:t>블러</a:t>
            </a:r>
            <a:r>
              <a:rPr lang="ko-KR" altLang="en-US" sz="1500" dirty="0" err="1"/>
              <a:t>를</a:t>
            </a:r>
            <a:r>
              <a:rPr lang="ko-KR" altLang="en-US" sz="1500" dirty="0"/>
              <a:t> 적용하고</a:t>
            </a:r>
            <a:r>
              <a:rPr lang="en-US" altLang="ko-KR" sz="1500" dirty="0"/>
              <a:t>, </a:t>
            </a:r>
            <a:br>
              <a:rPr lang="en-US" altLang="ko-KR" sz="1500" dirty="0"/>
            </a:br>
            <a:br>
              <a:rPr lang="en-US" altLang="ko-KR" sz="1500" dirty="0"/>
            </a:br>
            <a:r>
              <a:rPr lang="ko-KR" altLang="en-US" sz="2000" b="1" dirty="0"/>
              <a:t>화장된 모습</a:t>
            </a:r>
            <a:r>
              <a:rPr lang="ko-KR" altLang="en-US" sz="2000" dirty="0"/>
              <a:t>을 </a:t>
            </a:r>
            <a:br>
              <a:rPr lang="en-US" altLang="ko-KR" sz="2000" dirty="0"/>
            </a:br>
            <a:r>
              <a:rPr lang="ko-KR" altLang="en-US" sz="2000" b="1" dirty="0"/>
              <a:t>프레임 처리</a:t>
            </a:r>
            <a:r>
              <a:rPr lang="ko-KR" altLang="en-US" sz="2000" dirty="0"/>
              <a:t>하여 </a:t>
            </a:r>
            <a:r>
              <a:rPr lang="ko-KR" altLang="en-US" sz="2000" b="1" dirty="0"/>
              <a:t>구현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84C936-6C9F-DF20-0962-D33271AEA25A}"/>
              </a:ext>
            </a:extLst>
          </p:cNvPr>
          <p:cNvSpPr/>
          <p:nvPr/>
        </p:nvSpPr>
        <p:spPr>
          <a:xfrm>
            <a:off x="7339343" y="3458838"/>
            <a:ext cx="4300396" cy="1658918"/>
          </a:xfrm>
          <a:prstGeom prst="round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CBD4B29-7AF2-C130-68AF-829E3499F3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7" y="1700474"/>
            <a:ext cx="3570259" cy="11144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A74B61-0736-808E-9494-E88B879B9D50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2752507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BC1C6-93EC-AA20-DEFC-97E52BC33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1B9BD0D-6A08-7EC3-ABE6-7844CCBC6DC3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3C46F48-AB27-2B38-94E4-B0F0923E36A1}"/>
              </a:ext>
            </a:extLst>
          </p:cNvPr>
          <p:cNvSpPr txBox="1"/>
          <p:nvPr/>
        </p:nvSpPr>
        <p:spPr>
          <a:xfrm>
            <a:off x="695325" y="1195606"/>
            <a:ext cx="562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상세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프레임 처리 상세</a:t>
            </a:r>
            <a:r>
              <a:rPr lang="en-US" altLang="ko-KR" b="1" dirty="0">
                <a:effectLst/>
              </a:rPr>
              <a:t>)</a:t>
            </a:r>
            <a:r>
              <a:rPr lang="ko-KR" altLang="en-US" b="1" dirty="0">
                <a:effectLst/>
              </a:rPr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2C739-FFE1-E78D-C950-6AA132D8E612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AE917E4-C0B9-DD27-3240-188BEF741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398" y="1805066"/>
            <a:ext cx="4484235" cy="392275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4372C6A-96C3-D56E-C8D5-9BF7CA243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67" y="1805066"/>
            <a:ext cx="4484236" cy="39227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F6CB55-D833-B167-E976-416A6515E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62" y="2632109"/>
            <a:ext cx="2507275" cy="206456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40E1EB-5AAE-F64C-FFBC-8B467B4CD000}"/>
              </a:ext>
            </a:extLst>
          </p:cNvPr>
          <p:cNvSpPr/>
          <p:nvPr/>
        </p:nvSpPr>
        <p:spPr>
          <a:xfrm>
            <a:off x="4842362" y="2632109"/>
            <a:ext cx="2507275" cy="20645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BEE428-6BF0-591C-4608-89AB05F48ECB}"/>
              </a:ext>
            </a:extLst>
          </p:cNvPr>
          <p:cNvSpPr txBox="1"/>
          <p:nvPr/>
        </p:nvSpPr>
        <p:spPr>
          <a:xfrm>
            <a:off x="269368" y="5847060"/>
            <a:ext cx="4484237" cy="461665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입술 색조만 변경 적용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FD021B-246D-F680-2F55-29B35795BE67}"/>
              </a:ext>
            </a:extLst>
          </p:cNvPr>
          <p:cNvSpPr txBox="1"/>
          <p:nvPr/>
        </p:nvSpPr>
        <p:spPr>
          <a:xfrm>
            <a:off x="7438396" y="5847060"/>
            <a:ext cx="4484237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Scikit-learn</a:t>
            </a:r>
            <a:r>
              <a:rPr lang="ko-KR" altLang="en-US" sz="2400" b="1" dirty="0"/>
              <a:t>의 컬러 매칭 적용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6EA7B82-C3D5-8141-2A0B-A2EFCB0DC438}"/>
              </a:ext>
            </a:extLst>
          </p:cNvPr>
          <p:cNvSpPr/>
          <p:nvPr/>
        </p:nvSpPr>
        <p:spPr>
          <a:xfrm>
            <a:off x="269366" y="5847060"/>
            <a:ext cx="4484237" cy="49022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F257E02-348E-9D02-DCF8-98593231D120}"/>
              </a:ext>
            </a:extLst>
          </p:cNvPr>
          <p:cNvSpPr/>
          <p:nvPr/>
        </p:nvSpPr>
        <p:spPr>
          <a:xfrm>
            <a:off x="7438394" y="5847060"/>
            <a:ext cx="4484237" cy="49022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A59A0-848C-29D1-A473-3B7BB0B20B9F}"/>
              </a:ext>
            </a:extLst>
          </p:cNvPr>
          <p:cNvSpPr txBox="1"/>
          <p:nvPr/>
        </p:nvSpPr>
        <p:spPr>
          <a:xfrm>
            <a:off x="4842362" y="4816444"/>
            <a:ext cx="2507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/>
              <a:t>원본 이미지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779ECB8-E057-C830-AEAF-CE3119F4859B}"/>
              </a:ext>
            </a:extLst>
          </p:cNvPr>
          <p:cNvSpPr/>
          <p:nvPr/>
        </p:nvSpPr>
        <p:spPr>
          <a:xfrm>
            <a:off x="4842362" y="4816443"/>
            <a:ext cx="2507275" cy="430887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664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AD5D5-C5E2-857C-47EF-81E2CD025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06A313-580F-9CD2-357A-EBB316DD5C67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3614716-C80E-9D80-CBAE-09891824D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689" y="2801573"/>
            <a:ext cx="4018476" cy="18507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1CB3D7-7AAF-E371-3867-149B5E257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12" y="2765422"/>
            <a:ext cx="2952750" cy="15525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C656879-44CA-127A-B747-2EE04D047856}"/>
              </a:ext>
            </a:extLst>
          </p:cNvPr>
          <p:cNvSpPr/>
          <p:nvPr/>
        </p:nvSpPr>
        <p:spPr>
          <a:xfrm>
            <a:off x="4407312" y="3073731"/>
            <a:ext cx="3140128" cy="571493"/>
          </a:xfrm>
          <a:prstGeom prst="rightArrow">
            <a:avLst>
              <a:gd name="adj1" fmla="val 50000"/>
              <a:gd name="adj2" fmla="val 1000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97093-DDB1-57B6-09C0-3F2A7565913C}"/>
              </a:ext>
            </a:extLst>
          </p:cNvPr>
          <p:cNvSpPr txBox="1"/>
          <p:nvPr/>
        </p:nvSpPr>
        <p:spPr>
          <a:xfrm>
            <a:off x="7074126" y="498065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화장 구현한 </a:t>
            </a:r>
            <a:r>
              <a:rPr lang="ko-KR" altLang="en-US" b="1" dirty="0"/>
              <a:t>영상 전달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C5C254-21A5-48EA-CE49-323D32C63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05" y="4506223"/>
            <a:ext cx="1979734" cy="131820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3345B56-1E02-3B8D-E69B-26597B6BB92D}"/>
              </a:ext>
            </a:extLst>
          </p:cNvPr>
          <p:cNvSpPr/>
          <p:nvPr/>
        </p:nvSpPr>
        <p:spPr>
          <a:xfrm rot="10800000">
            <a:off x="4374678" y="3752483"/>
            <a:ext cx="3140128" cy="571493"/>
          </a:xfrm>
          <a:prstGeom prst="rightArrow">
            <a:avLst>
              <a:gd name="adj1" fmla="val 50000"/>
              <a:gd name="adj2" fmla="val 1000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F9981A1-2ED6-A978-1B89-E8BC674D0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14" y="1458980"/>
            <a:ext cx="2147099" cy="14421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3DC347-C930-7C4A-4961-2E125BC03F98}"/>
              </a:ext>
            </a:extLst>
          </p:cNvPr>
          <p:cNvSpPr txBox="1"/>
          <p:nvPr/>
        </p:nvSpPr>
        <p:spPr>
          <a:xfrm>
            <a:off x="7074126" y="210692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 얼굴 </a:t>
            </a:r>
            <a:r>
              <a:rPr lang="ko-KR" altLang="en-US" b="1" dirty="0"/>
              <a:t>영상 전달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12BB4-1B9B-22FE-11CA-1ECB7DBC5AD5}"/>
              </a:ext>
            </a:extLst>
          </p:cNvPr>
          <p:cNvSpPr txBox="1"/>
          <p:nvPr/>
        </p:nvSpPr>
        <p:spPr>
          <a:xfrm>
            <a:off x="695324" y="1195606"/>
            <a:ext cx="3679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상세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서버 간 통신</a:t>
            </a:r>
            <a:r>
              <a:rPr lang="en-US" altLang="ko-KR" b="1" dirty="0">
                <a:effectLst/>
              </a:rPr>
              <a:t>)</a:t>
            </a:r>
            <a:endParaRPr lang="ko-KR" altLang="en-US" dirty="0"/>
          </a:p>
        </p:txBody>
      </p:sp>
      <p:sp>
        <p:nvSpPr>
          <p:cNvPr id="6" name="화살표: 줄무늬가 있는 오른쪽 5">
            <a:extLst>
              <a:ext uri="{FF2B5EF4-FFF2-40B4-BE49-F238E27FC236}">
                <a16:creationId xmlns:a16="http://schemas.microsoft.com/office/drawing/2014/main" id="{A41894B9-6882-A172-6399-BBDDA3A55350}"/>
              </a:ext>
            </a:extLst>
          </p:cNvPr>
          <p:cNvSpPr/>
          <p:nvPr/>
        </p:nvSpPr>
        <p:spPr>
          <a:xfrm rot="5400000">
            <a:off x="2010468" y="4315692"/>
            <a:ext cx="790467" cy="1167897"/>
          </a:xfrm>
          <a:prstGeom prst="striped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27C189-5C1A-A6AB-EFB6-7963EBBCCC83}"/>
              </a:ext>
            </a:extLst>
          </p:cNvPr>
          <p:cNvSpPr txBox="1"/>
          <p:nvPr/>
        </p:nvSpPr>
        <p:spPr>
          <a:xfrm>
            <a:off x="3063461" y="6140385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사용자에게 전달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9E47D2-0B64-EC4D-AEC3-5986A792581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44" y="5481284"/>
            <a:ext cx="1315517" cy="13182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FC9FFB-C7D5-3B66-6552-090F61080A73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2742096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45B230-96FA-95F7-D354-36AA34ABC06B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327E14D-1A3B-80A4-6698-D26E01F6959E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355C60-BD6C-93C0-2C43-D0591A5A1CFD}"/>
              </a:ext>
            </a:extLst>
          </p:cNvPr>
          <p:cNvSpPr txBox="1"/>
          <p:nvPr/>
        </p:nvSpPr>
        <p:spPr>
          <a:xfrm>
            <a:off x="1003142" y="1776674"/>
            <a:ext cx="3140603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프로젝트 </a:t>
            </a:r>
            <a:r>
              <a:rPr lang="ko-KR" altLang="en-US" sz="2000" b="1" dirty="0"/>
              <a:t>개요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서비스 배경 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+mj-ea"/>
                <a:ea typeface="+mj-ea"/>
              </a:rPr>
              <a:t>목표 및 목표 달성 방법</a:t>
            </a:r>
            <a:endParaRPr lang="en-US" altLang="ko-KR" sz="2000" b="1" dirty="0">
              <a:latin typeface="+mj-ea"/>
              <a:ea typeface="+mj-ea"/>
            </a:endParaRPr>
          </a:p>
          <a:p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기술 스택 및 설계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프로젝트 기능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회고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effectLst/>
              </a:rPr>
              <a:t>Q&amp;A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0397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3335-4C13-C2C7-6938-EC0DBAAF9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6604FC5-6356-3204-B9B4-EC82604E4A6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5B7727D-605B-9141-44DF-1CABA22B3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62" y="2058823"/>
            <a:ext cx="4062860" cy="26338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2282A0F-321C-C9A3-553B-80C01D72720E}"/>
              </a:ext>
            </a:extLst>
          </p:cNvPr>
          <p:cNvSpPr/>
          <p:nvPr/>
        </p:nvSpPr>
        <p:spPr>
          <a:xfrm>
            <a:off x="3418141" y="3261095"/>
            <a:ext cx="76201" cy="90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AACAE8-FA14-035C-0F12-B2020EED8BFB}"/>
              </a:ext>
            </a:extLst>
          </p:cNvPr>
          <p:cNvSpPr/>
          <p:nvPr/>
        </p:nvSpPr>
        <p:spPr>
          <a:xfrm>
            <a:off x="3115722" y="3739726"/>
            <a:ext cx="623889" cy="90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5C8CAB-28CF-B4DD-C609-F31DA19DD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036" y="4878596"/>
            <a:ext cx="6763344" cy="181408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2A7E25F-56ED-8729-E582-948C8138741B}"/>
              </a:ext>
            </a:extLst>
          </p:cNvPr>
          <p:cNvSpPr/>
          <p:nvPr/>
        </p:nvSpPr>
        <p:spPr>
          <a:xfrm>
            <a:off x="5117089" y="2653128"/>
            <a:ext cx="685800" cy="569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F73CD66-87A9-4347-4EC7-AAE11BBD29B2}"/>
              </a:ext>
            </a:extLst>
          </p:cNvPr>
          <p:cNvSpPr/>
          <p:nvPr/>
        </p:nvSpPr>
        <p:spPr>
          <a:xfrm rot="5400000">
            <a:off x="8356210" y="3873856"/>
            <a:ext cx="477991" cy="569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8FFC8-D893-7154-4D3C-81588BA14200}"/>
              </a:ext>
            </a:extLst>
          </p:cNvPr>
          <p:cNvSpPr txBox="1"/>
          <p:nvPr/>
        </p:nvSpPr>
        <p:spPr>
          <a:xfrm>
            <a:off x="647922" y="4712568"/>
            <a:ext cx="4049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색상</a:t>
            </a:r>
            <a:r>
              <a:rPr lang="ko-KR" altLang="en-US" sz="1500" dirty="0"/>
              <a:t>과 </a:t>
            </a:r>
            <a:r>
              <a:rPr lang="ko-KR" altLang="en-US" sz="1500" b="1" dirty="0"/>
              <a:t>진하기</a:t>
            </a:r>
            <a:r>
              <a:rPr lang="ko-KR" altLang="en-US" sz="1500" dirty="0"/>
              <a:t>를 선택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2EE513-F37F-2992-5EF5-38CC71D3CC30}"/>
              </a:ext>
            </a:extLst>
          </p:cNvPr>
          <p:cNvSpPr txBox="1"/>
          <p:nvPr/>
        </p:nvSpPr>
        <p:spPr>
          <a:xfrm>
            <a:off x="695325" y="127363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화장 추천하기 기능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73AAC1-8DB7-6A71-23FD-CC0FDA963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154" y="2466582"/>
            <a:ext cx="4934104" cy="11179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44DF04-E649-5ADB-2F05-D3A1A77174A0}"/>
              </a:ext>
            </a:extLst>
          </p:cNvPr>
          <p:cNvSpPr txBox="1"/>
          <p:nvPr/>
        </p:nvSpPr>
        <p:spPr>
          <a:xfrm>
            <a:off x="6128154" y="2160522"/>
            <a:ext cx="32720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데이터베이스에 </a:t>
            </a:r>
            <a:r>
              <a:rPr lang="ko-KR" altLang="en-US" sz="1500" b="1" dirty="0"/>
              <a:t>색상</a:t>
            </a:r>
            <a:r>
              <a:rPr lang="ko-KR" altLang="en-US" sz="1500" dirty="0"/>
              <a:t>과 </a:t>
            </a:r>
            <a:r>
              <a:rPr lang="ko-KR" altLang="en-US" sz="1500" b="1" dirty="0"/>
              <a:t>진하기</a:t>
            </a:r>
            <a:r>
              <a:rPr lang="ko-KR" altLang="en-US" sz="1500" dirty="0"/>
              <a:t> 저장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FF7581-AFFF-43E6-7D21-F349D12D67B8}"/>
              </a:ext>
            </a:extLst>
          </p:cNvPr>
          <p:cNvSpPr/>
          <p:nvPr/>
        </p:nvSpPr>
        <p:spPr>
          <a:xfrm>
            <a:off x="6162675" y="2466582"/>
            <a:ext cx="4934104" cy="120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9F5FD2-96A7-A121-5386-3123FAAC0C88}"/>
              </a:ext>
            </a:extLst>
          </p:cNvPr>
          <p:cNvSpPr txBox="1"/>
          <p:nvPr/>
        </p:nvSpPr>
        <p:spPr>
          <a:xfrm>
            <a:off x="5117089" y="4543727"/>
            <a:ext cx="3339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저장된 </a:t>
            </a:r>
            <a:r>
              <a:rPr lang="ko-KR" altLang="en-US" sz="1500" b="1" dirty="0"/>
              <a:t>색상을 바탕</a:t>
            </a:r>
            <a:r>
              <a:rPr lang="ko-KR" altLang="en-US" sz="1500" dirty="0"/>
              <a:t>으로 화장품 추천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24FC7B1-6324-EC9F-7338-964E42479BD8}"/>
              </a:ext>
            </a:extLst>
          </p:cNvPr>
          <p:cNvSpPr/>
          <p:nvPr/>
        </p:nvSpPr>
        <p:spPr>
          <a:xfrm>
            <a:off x="6014601" y="2070135"/>
            <a:ext cx="5215373" cy="1735103"/>
          </a:xfrm>
          <a:prstGeom prst="roundRect">
            <a:avLst>
              <a:gd name="adj" fmla="val 11322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95ADF-63A7-A1ED-FBDF-7E23E58DD028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1E6310-6EEB-7CEB-745A-4E1D7F73C238}"/>
              </a:ext>
            </a:extLst>
          </p:cNvPr>
          <p:cNvSpPr/>
          <p:nvPr/>
        </p:nvSpPr>
        <p:spPr>
          <a:xfrm>
            <a:off x="352426" y="1790700"/>
            <a:ext cx="4563090" cy="327659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116D54-A851-C634-5BE3-96A40F3A1B7A}"/>
              </a:ext>
            </a:extLst>
          </p:cNvPr>
          <p:cNvSpPr/>
          <p:nvPr/>
        </p:nvSpPr>
        <p:spPr>
          <a:xfrm>
            <a:off x="5117089" y="4523968"/>
            <a:ext cx="7008236" cy="227685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22DB0A-8408-8616-191A-8B7AF0923B14}"/>
              </a:ext>
            </a:extLst>
          </p:cNvPr>
          <p:cNvSpPr/>
          <p:nvPr/>
        </p:nvSpPr>
        <p:spPr>
          <a:xfrm>
            <a:off x="6400799" y="2981324"/>
            <a:ext cx="4524375" cy="174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307F4A-0F73-243D-F4F6-10DE4EDA1484}"/>
              </a:ext>
            </a:extLst>
          </p:cNvPr>
          <p:cNvSpPr/>
          <p:nvPr/>
        </p:nvSpPr>
        <p:spPr>
          <a:xfrm>
            <a:off x="9201149" y="4820726"/>
            <a:ext cx="1381126" cy="1881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079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42B88-A37F-670F-EE59-865FE24FE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B28F3D-9998-FEC4-227C-EC726394093E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52CE4A0-0D3D-5528-9B91-10E66708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69" y="2161050"/>
            <a:ext cx="3197750" cy="3496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2FC7A88-90C3-2914-13B4-C657A599AEDF}"/>
              </a:ext>
            </a:extLst>
          </p:cNvPr>
          <p:cNvSpPr/>
          <p:nvPr/>
        </p:nvSpPr>
        <p:spPr>
          <a:xfrm>
            <a:off x="787170" y="2161049"/>
            <a:ext cx="3197750" cy="38318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0A0D0B-51DA-AB75-9544-2411474689F5}"/>
              </a:ext>
            </a:extLst>
          </p:cNvPr>
          <p:cNvSpPr/>
          <p:nvPr/>
        </p:nvSpPr>
        <p:spPr>
          <a:xfrm>
            <a:off x="8380898" y="2140988"/>
            <a:ext cx="2578723" cy="38519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A43527-0221-2350-959C-6AE032A0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263" y="2161050"/>
            <a:ext cx="2533888" cy="34079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C9DC91-988B-FBF0-9DBC-FFC6C200D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656" y="2151018"/>
            <a:ext cx="3069996" cy="289362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4E9CFDF-5CF9-D653-463A-99DB055A409E}"/>
              </a:ext>
            </a:extLst>
          </p:cNvPr>
          <p:cNvSpPr/>
          <p:nvPr/>
        </p:nvSpPr>
        <p:spPr>
          <a:xfrm>
            <a:off x="4538291" y="2151018"/>
            <a:ext cx="3069996" cy="38519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AC29D-94F5-569F-6A5A-B21AAFB9C50B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FB3E1-B189-69DE-FEE8-DDC0C48B1EB7}"/>
              </a:ext>
            </a:extLst>
          </p:cNvPr>
          <p:cNvSpPr txBox="1"/>
          <p:nvPr/>
        </p:nvSpPr>
        <p:spPr>
          <a:xfrm>
            <a:off x="695325" y="1273630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게시판 기능 </a:t>
            </a:r>
            <a:r>
              <a:rPr lang="en-US" altLang="ko-KR" b="1" dirty="0"/>
              <a:t>(</a:t>
            </a:r>
            <a:r>
              <a:rPr lang="ko-KR" altLang="en-US" b="1" dirty="0"/>
              <a:t>화장품 톡톡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7F7BC-5D56-2A43-8C8D-3DB0CFF6E85A}"/>
              </a:ext>
            </a:extLst>
          </p:cNvPr>
          <p:cNvSpPr txBox="1"/>
          <p:nvPr/>
        </p:nvSpPr>
        <p:spPr>
          <a:xfrm>
            <a:off x="1404044" y="558112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게시판에 글 작성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F680FB-3F11-832D-5C73-1CEECE5DD9C2}"/>
              </a:ext>
            </a:extLst>
          </p:cNvPr>
          <p:cNvSpPr txBox="1"/>
          <p:nvPr/>
        </p:nvSpPr>
        <p:spPr>
          <a:xfrm>
            <a:off x="4994238" y="558112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게시판에 작성된 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92B09-E78A-FA58-DE56-8C3F5764CAB6}"/>
              </a:ext>
            </a:extLst>
          </p:cNvPr>
          <p:cNvSpPr txBox="1"/>
          <p:nvPr/>
        </p:nvSpPr>
        <p:spPr>
          <a:xfrm>
            <a:off x="8425732" y="5569031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게시판 글 자세히 보기</a:t>
            </a:r>
          </a:p>
        </p:txBody>
      </p:sp>
    </p:spTree>
    <p:extLst>
      <p:ext uri="{BB962C8B-B14F-4D97-AF65-F5344CB8AC3E}">
        <p14:creationId xmlns:p14="http://schemas.microsoft.com/office/powerpoint/2010/main" val="3590977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376A0-15AA-5D3E-FC34-60D41F86D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D192D-F56B-33B9-0689-5AFD8ADE3D64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회고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073B3B2-5F5A-48C9-2C7A-CEC3E40E233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4E8DDBD-0C99-A1B0-01C5-F4FB0C5CB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120" y="4219105"/>
            <a:ext cx="2752725" cy="166687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33CC7D6-0C97-3DB1-6E18-6E8A1E4CA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19" y="4120821"/>
            <a:ext cx="6186291" cy="220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winv Story] CPU? GPU? 다른 점이 뭘까?">
            <a:extLst>
              <a:ext uri="{FF2B5EF4-FFF2-40B4-BE49-F238E27FC236}">
                <a16:creationId xmlns:a16="http://schemas.microsoft.com/office/drawing/2014/main" id="{AF85353B-421C-613D-C841-24835A7E4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78" y="2082299"/>
            <a:ext cx="5819775" cy="19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0EDF78-A756-9E33-173C-C55104C4D42C}"/>
              </a:ext>
            </a:extLst>
          </p:cNvPr>
          <p:cNvSpPr txBox="1"/>
          <p:nvPr/>
        </p:nvSpPr>
        <p:spPr>
          <a:xfrm>
            <a:off x="695325" y="1257262"/>
            <a:ext cx="461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기술적 개선 사항 </a:t>
            </a:r>
            <a:r>
              <a:rPr lang="en-US" altLang="ko-KR" dirty="0"/>
              <a:t>: </a:t>
            </a:r>
            <a:r>
              <a:rPr lang="en-US" altLang="ko-KR" b="1" dirty="0"/>
              <a:t>Cuda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F08D5-6C9A-17C7-0208-26C53873266B}"/>
              </a:ext>
            </a:extLst>
          </p:cNvPr>
          <p:cNvSpPr txBox="1"/>
          <p:nvPr/>
        </p:nvSpPr>
        <p:spPr>
          <a:xfrm>
            <a:off x="1057456" y="2471787"/>
            <a:ext cx="3953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CPU</a:t>
            </a:r>
            <a:r>
              <a:rPr lang="ko-KR" altLang="en-US" sz="1500" dirty="0"/>
              <a:t>로 동작하던 </a:t>
            </a:r>
            <a:r>
              <a:rPr lang="ko-KR" altLang="en-US" sz="1500" b="1" dirty="0"/>
              <a:t>이미지 연산</a:t>
            </a:r>
            <a:r>
              <a:rPr lang="ko-KR" altLang="en-US" sz="1500" dirty="0"/>
              <a:t>을</a:t>
            </a:r>
            <a:br>
              <a:rPr lang="en-US" altLang="ko-KR" sz="1500" dirty="0"/>
            </a:br>
            <a:br>
              <a:rPr lang="en-US" altLang="ko-KR" sz="1500" dirty="0"/>
            </a:br>
            <a:r>
              <a:rPr lang="ko-KR" altLang="en-US" sz="1500" b="1" dirty="0"/>
              <a:t>더 빠른 속도</a:t>
            </a:r>
            <a:r>
              <a:rPr lang="ko-KR" altLang="en-US" sz="1500" dirty="0"/>
              <a:t>를 지원할 수 있는 </a:t>
            </a:r>
            <a:r>
              <a:rPr lang="en-US" altLang="ko-KR" sz="1500" b="1" dirty="0"/>
              <a:t>GPU</a:t>
            </a:r>
            <a:r>
              <a:rPr lang="ko-KR" altLang="en-US" sz="1500" dirty="0"/>
              <a:t>로 변경</a:t>
            </a:r>
            <a:br>
              <a:rPr lang="en-US" altLang="ko-KR" sz="1500" dirty="0"/>
            </a:br>
            <a:r>
              <a:rPr lang="en-US" altLang="ko-KR" sz="1500" dirty="0"/>
              <a:t>(</a:t>
            </a:r>
            <a:r>
              <a:rPr lang="en-US" altLang="ko-KR" sz="1500" b="1" dirty="0"/>
              <a:t>NVIDIA</a:t>
            </a:r>
            <a:r>
              <a:rPr lang="ko-KR" altLang="en-US" sz="1500" dirty="0"/>
              <a:t>에서 </a:t>
            </a:r>
            <a:r>
              <a:rPr lang="en-US" altLang="ko-KR" sz="1500" b="1" dirty="0"/>
              <a:t>Cuda</a:t>
            </a:r>
            <a:r>
              <a:rPr lang="ko-KR" altLang="en-US" sz="1500" dirty="0"/>
              <a:t>를 지원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DDDB081-EB11-367E-700A-643DACEAF382}"/>
              </a:ext>
            </a:extLst>
          </p:cNvPr>
          <p:cNvSpPr/>
          <p:nvPr/>
        </p:nvSpPr>
        <p:spPr>
          <a:xfrm>
            <a:off x="941553" y="2082299"/>
            <a:ext cx="4209861" cy="174731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434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C8F72-32A9-1C67-A56F-0DF04F310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E19131E-BD93-E851-EF08-C07AA6D1FFD7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EA0027C-7A93-D15B-A73E-11FC05ADF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092" y="2748186"/>
            <a:ext cx="2019300" cy="2266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BC0475-048D-E2E1-D9E1-8A09D0393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78" y="4714790"/>
            <a:ext cx="3762375" cy="1219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A025C1-9BF6-169A-A0E0-E7A171A3D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7" y="2870185"/>
            <a:ext cx="1660821" cy="1660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170" name="Picture 2" descr="코스 이미지">
            <a:extLst>
              <a:ext uri="{FF2B5EF4-FFF2-40B4-BE49-F238E27FC236}">
                <a16:creationId xmlns:a16="http://schemas.microsoft.com/office/drawing/2014/main" id="{288EC19E-69D7-0863-1CEB-BF8209313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995" y="3003319"/>
            <a:ext cx="2397941" cy="155160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7D0233B-7AC2-DC56-1436-4E276CAB1943}"/>
              </a:ext>
            </a:extLst>
          </p:cNvPr>
          <p:cNvSpPr/>
          <p:nvPr/>
        </p:nvSpPr>
        <p:spPr>
          <a:xfrm>
            <a:off x="5671135" y="3663676"/>
            <a:ext cx="2241794" cy="1208188"/>
          </a:xfrm>
          <a:prstGeom prst="rightArrow">
            <a:avLst>
              <a:gd name="adj1" fmla="val 50000"/>
              <a:gd name="adj2" fmla="val 923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F2851-63EE-4EBA-6BD9-B5A8308618F9}"/>
              </a:ext>
            </a:extLst>
          </p:cNvPr>
          <p:cNvSpPr txBox="1"/>
          <p:nvPr/>
        </p:nvSpPr>
        <p:spPr>
          <a:xfrm>
            <a:off x="695324" y="1231271"/>
            <a:ext cx="81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기술적 개선 사항 </a:t>
            </a:r>
            <a:r>
              <a:rPr lang="en-US" altLang="ko-KR" dirty="0"/>
              <a:t>: </a:t>
            </a:r>
            <a:r>
              <a:rPr lang="en-US" altLang="ko-KR" b="1" dirty="0"/>
              <a:t>Python</a:t>
            </a:r>
            <a:r>
              <a:rPr lang="ko-KR" altLang="en-US" dirty="0"/>
              <a:t>으로 작성된 영상처리를 </a:t>
            </a:r>
            <a:r>
              <a:rPr lang="en-US" altLang="ko-KR" b="1" dirty="0"/>
              <a:t>C++</a:t>
            </a:r>
            <a:r>
              <a:rPr lang="ko-KR" altLang="en-US" dirty="0"/>
              <a:t>로 변경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6F482-97E7-5A4F-0544-D48825DE1DAF}"/>
              </a:ext>
            </a:extLst>
          </p:cNvPr>
          <p:cNvSpPr txBox="1"/>
          <p:nvPr/>
        </p:nvSpPr>
        <p:spPr>
          <a:xfrm>
            <a:off x="8347260" y="5169264"/>
            <a:ext cx="290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영상처리에 유용한 언어인 </a:t>
            </a:r>
            <a:br>
              <a:rPr lang="en-US" altLang="ko-KR" dirty="0"/>
            </a:br>
            <a:r>
              <a:rPr lang="en-US" altLang="ko-KR" dirty="0"/>
              <a:t>C++</a:t>
            </a:r>
            <a:r>
              <a:rPr lang="ko-KR" altLang="en-US" dirty="0"/>
              <a:t>로 변경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36AC44-FD41-5C40-525C-6BD3AB2D6E4D}"/>
              </a:ext>
            </a:extLst>
          </p:cNvPr>
          <p:cNvSpPr/>
          <p:nvPr/>
        </p:nvSpPr>
        <p:spPr>
          <a:xfrm>
            <a:off x="8088611" y="2462531"/>
            <a:ext cx="3358836" cy="3507192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94612-BD5D-657B-828D-1661ECDC40D9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회고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FFC224-169F-15F1-4096-68C6A77B47C9}"/>
              </a:ext>
            </a:extLst>
          </p:cNvPr>
          <p:cNvSpPr txBox="1"/>
          <p:nvPr/>
        </p:nvSpPr>
        <p:spPr>
          <a:xfrm>
            <a:off x="3163605" y="1842661"/>
            <a:ext cx="70183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/>
              <a:t>Python</a:t>
            </a:r>
            <a:r>
              <a:rPr lang="ko-KR" altLang="en-US" sz="3000" b="1" dirty="0"/>
              <a:t>으로 작성된 서버를 </a:t>
            </a:r>
            <a:r>
              <a:rPr lang="en-US" altLang="ko-KR" sz="3000" b="1" dirty="0"/>
              <a:t>C++</a:t>
            </a:r>
            <a:r>
              <a:rPr lang="ko-KR" altLang="en-US" sz="3000" b="1" dirty="0"/>
              <a:t>로 변경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B7D6AD-84EF-63EE-83CA-E2FB97C6A223}"/>
              </a:ext>
            </a:extLst>
          </p:cNvPr>
          <p:cNvSpPr txBox="1"/>
          <p:nvPr/>
        </p:nvSpPr>
        <p:spPr>
          <a:xfrm>
            <a:off x="5665003" y="4083104"/>
            <a:ext cx="201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변환</a:t>
            </a:r>
          </a:p>
        </p:txBody>
      </p:sp>
    </p:spTree>
    <p:extLst>
      <p:ext uri="{BB962C8B-B14F-4D97-AF65-F5344CB8AC3E}">
        <p14:creationId xmlns:p14="http://schemas.microsoft.com/office/powerpoint/2010/main" val="3898394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FB553-5CDC-B432-4AA8-1F0F65729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AF2F13-A496-3DD8-2408-803803ABE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907" y="2387361"/>
            <a:ext cx="2676525" cy="17145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FF8F91A-EFD8-CBDD-4811-475C996D3431}"/>
              </a:ext>
            </a:extLst>
          </p:cNvPr>
          <p:cNvSpPr/>
          <p:nvPr/>
        </p:nvSpPr>
        <p:spPr>
          <a:xfrm>
            <a:off x="878187" y="4213136"/>
            <a:ext cx="5226417" cy="1813205"/>
          </a:xfrm>
          <a:prstGeom prst="roundRect">
            <a:avLst/>
          </a:prstGeom>
          <a:solidFill>
            <a:srgbClr val="C0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F7B1F82-3446-0C5F-384E-4C38806B32F0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3FFA0C0-D26F-222A-503C-B6CC95FD1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613" y="1710780"/>
            <a:ext cx="3755114" cy="1353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DE7F4-41F2-6F1F-EED0-B500044560D5}"/>
              </a:ext>
            </a:extLst>
          </p:cNvPr>
          <p:cNvSpPr txBox="1"/>
          <p:nvPr/>
        </p:nvSpPr>
        <p:spPr>
          <a:xfrm>
            <a:off x="695325" y="1195606"/>
            <a:ext cx="6819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기술적 개선 사항 </a:t>
            </a:r>
            <a:r>
              <a:rPr lang="en-US" altLang="ko-KR" dirty="0"/>
              <a:t>: </a:t>
            </a:r>
            <a:r>
              <a:rPr lang="en-US" altLang="ko-KR" b="1" dirty="0"/>
              <a:t>Java Process</a:t>
            </a:r>
            <a:r>
              <a:rPr lang="ko-KR" altLang="en-US" b="1" dirty="0"/>
              <a:t>의 </a:t>
            </a:r>
            <a:r>
              <a:rPr lang="en-US" altLang="ko-KR" b="1" dirty="0"/>
              <a:t>Fast API </a:t>
            </a:r>
            <a:r>
              <a:rPr lang="ko-KR" altLang="en-US" b="1" dirty="0"/>
              <a:t>동작 문제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6F31D-3113-BC52-77EB-166A8033AE1C}"/>
              </a:ext>
            </a:extLst>
          </p:cNvPr>
          <p:cNvSpPr txBox="1"/>
          <p:nvPr/>
        </p:nvSpPr>
        <p:spPr>
          <a:xfrm>
            <a:off x="867337" y="4463362"/>
            <a:ext cx="522641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Java</a:t>
            </a:r>
            <a:r>
              <a:rPr lang="ko-KR" altLang="en-US" sz="1500" dirty="0">
                <a:solidFill>
                  <a:schemeClr val="bg1"/>
                </a:solidFill>
              </a:rPr>
              <a:t>로 작성된 </a:t>
            </a:r>
            <a:r>
              <a:rPr lang="en-US" altLang="ko-KR" sz="1500" dirty="0">
                <a:solidFill>
                  <a:schemeClr val="bg1"/>
                </a:solidFill>
              </a:rPr>
              <a:t>Spring Boot </a:t>
            </a:r>
            <a:r>
              <a:rPr lang="ko-KR" altLang="en-US" sz="1500" dirty="0">
                <a:solidFill>
                  <a:schemeClr val="bg1"/>
                </a:solidFill>
              </a:rPr>
              <a:t>서버에서 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Java</a:t>
            </a:r>
            <a:r>
              <a:rPr lang="ko-KR" altLang="en-US" sz="1500" dirty="0">
                <a:solidFill>
                  <a:schemeClr val="bg1"/>
                </a:solidFill>
              </a:rPr>
              <a:t>에서 </a:t>
            </a:r>
            <a:r>
              <a:rPr lang="en-US" altLang="ko-KR" sz="1500" dirty="0">
                <a:solidFill>
                  <a:schemeClr val="bg1"/>
                </a:solidFill>
              </a:rPr>
              <a:t>Python Process</a:t>
            </a:r>
            <a:r>
              <a:rPr lang="ko-KR" altLang="en-US" sz="1500" dirty="0">
                <a:solidFill>
                  <a:schemeClr val="bg1"/>
                </a:solidFill>
              </a:rPr>
              <a:t>를 동작시키는 방식으로 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Python</a:t>
            </a:r>
            <a:r>
              <a:rPr lang="ko-KR" altLang="en-US" sz="1500" dirty="0">
                <a:solidFill>
                  <a:schemeClr val="bg1"/>
                </a:solidFill>
              </a:rPr>
              <a:t>으로 작성된 </a:t>
            </a:r>
            <a:r>
              <a:rPr lang="en-US" altLang="ko-KR" sz="1500" dirty="0">
                <a:solidFill>
                  <a:schemeClr val="bg1"/>
                </a:solidFill>
              </a:rPr>
              <a:t>Fast API </a:t>
            </a:r>
            <a:r>
              <a:rPr lang="ko-KR" altLang="en-US" sz="1500" dirty="0">
                <a:solidFill>
                  <a:schemeClr val="bg1"/>
                </a:solidFill>
              </a:rPr>
              <a:t>서버 동작이 가능했지만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  <a:br>
              <a:rPr lang="en-US" altLang="ko-KR" sz="1500" dirty="0">
                <a:solidFill>
                  <a:schemeClr val="bg1"/>
                </a:solidFill>
              </a:rPr>
            </a:b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b="1" dirty="0">
                <a:solidFill>
                  <a:schemeClr val="bg1"/>
                </a:solidFill>
              </a:rPr>
              <a:t>TensorFlow</a:t>
            </a:r>
            <a:r>
              <a:rPr lang="ko-KR" altLang="en-US" sz="1500" dirty="0">
                <a:solidFill>
                  <a:schemeClr val="bg1"/>
                </a:solidFill>
              </a:rPr>
              <a:t>를 추가한 </a:t>
            </a:r>
            <a:r>
              <a:rPr lang="en-US" altLang="ko-KR" sz="1500" dirty="0">
                <a:solidFill>
                  <a:schemeClr val="bg1"/>
                </a:solidFill>
              </a:rPr>
              <a:t>Fast API </a:t>
            </a:r>
            <a:r>
              <a:rPr lang="ko-KR" altLang="en-US" sz="1500" dirty="0">
                <a:solidFill>
                  <a:schemeClr val="bg1"/>
                </a:solidFill>
              </a:rPr>
              <a:t>서버는 해당 동작이 불가능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4C8BB64-03C0-A825-EA62-6AA6ABB34CE4}"/>
              </a:ext>
            </a:extLst>
          </p:cNvPr>
          <p:cNvSpPr/>
          <p:nvPr/>
        </p:nvSpPr>
        <p:spPr>
          <a:xfrm>
            <a:off x="6316149" y="4838277"/>
            <a:ext cx="1176947" cy="642796"/>
          </a:xfrm>
          <a:prstGeom prst="rightArrow">
            <a:avLst>
              <a:gd name="adj1" fmla="val 50000"/>
              <a:gd name="adj2" fmla="val 76761"/>
            </a:avLst>
          </a:prstGeom>
          <a:solidFill>
            <a:schemeClr val="accent6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CE83972-923A-F678-06B9-690A26200CF5}"/>
              </a:ext>
            </a:extLst>
          </p:cNvPr>
          <p:cNvSpPr/>
          <p:nvPr/>
        </p:nvSpPr>
        <p:spPr>
          <a:xfrm>
            <a:off x="7608367" y="4443157"/>
            <a:ext cx="3755114" cy="13531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01C2C7-CDB5-536F-D855-89779D1E004E}"/>
              </a:ext>
            </a:extLst>
          </p:cNvPr>
          <p:cNvSpPr txBox="1"/>
          <p:nvPr/>
        </p:nvSpPr>
        <p:spPr>
          <a:xfrm>
            <a:off x="7608367" y="4834742"/>
            <a:ext cx="3755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Fast API </a:t>
            </a:r>
            <a:r>
              <a:rPr lang="ko-KR" altLang="en-US" dirty="0">
                <a:solidFill>
                  <a:schemeClr val="bg1"/>
                </a:solidFill>
              </a:rPr>
              <a:t>서버를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따로 실행 가능하도록 </a:t>
            </a:r>
            <a:r>
              <a:rPr lang="ko-KR" altLang="en-US" b="1" dirty="0">
                <a:solidFill>
                  <a:schemeClr val="bg1"/>
                </a:solidFill>
              </a:rPr>
              <a:t>변경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766E86-12C9-E1A8-7B0B-A67DEBD32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1987239"/>
            <a:ext cx="3722905" cy="203189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3458329-804E-4AD0-FE4D-B1CFEFAC5BF1}"/>
              </a:ext>
            </a:extLst>
          </p:cNvPr>
          <p:cNvSpPr/>
          <p:nvPr/>
        </p:nvSpPr>
        <p:spPr>
          <a:xfrm>
            <a:off x="4790886" y="2386493"/>
            <a:ext cx="3334931" cy="1154717"/>
          </a:xfrm>
          <a:prstGeom prst="rightArrow">
            <a:avLst>
              <a:gd name="adj1" fmla="val 50000"/>
              <a:gd name="adj2" fmla="val 947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366F789A-43EF-7989-B5B6-B34C9FA636E9}"/>
              </a:ext>
            </a:extLst>
          </p:cNvPr>
          <p:cNvSpPr/>
          <p:nvPr/>
        </p:nvSpPr>
        <p:spPr>
          <a:xfrm>
            <a:off x="4818689" y="1620718"/>
            <a:ext cx="2405313" cy="268626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1ABDF6-1A26-8ABC-FB0A-A03FF49A966D}"/>
              </a:ext>
            </a:extLst>
          </p:cNvPr>
          <p:cNvSpPr txBox="1"/>
          <p:nvPr/>
        </p:nvSpPr>
        <p:spPr>
          <a:xfrm>
            <a:off x="5096000" y="2782958"/>
            <a:ext cx="232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Process</a:t>
            </a:r>
            <a:r>
              <a:rPr lang="ko-KR" altLang="en-US" dirty="0">
                <a:solidFill>
                  <a:schemeClr val="bg1"/>
                </a:solidFill>
              </a:rPr>
              <a:t>로 실행 불가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1257A3-D336-1B2E-4F34-50AE937CE8ED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회고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B41714-F269-2608-EB77-95839C2E8428}"/>
              </a:ext>
            </a:extLst>
          </p:cNvPr>
          <p:cNvSpPr txBox="1"/>
          <p:nvPr/>
        </p:nvSpPr>
        <p:spPr>
          <a:xfrm>
            <a:off x="6581456" y="49732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4047086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01DBD-1DCC-9A64-821E-C55CE4502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0A01BA3-1FEE-E63B-7EC1-303D94D9A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2" y="2908179"/>
            <a:ext cx="5220460" cy="267455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B65263D-E340-6C9C-9785-4A2EEFCEAD18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DD3399E-BA4B-D2CF-7DFA-9EB7548B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054" y="4774134"/>
            <a:ext cx="455210" cy="7128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9D248F-CB38-99BB-B141-CF70E2FF9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054" y="3392758"/>
            <a:ext cx="455210" cy="7621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30312A-3CD7-7149-6A10-EE16D726F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6054" y="4151434"/>
            <a:ext cx="455210" cy="6516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EEFA11-BB55-8FEA-9419-A77FA05314C4}"/>
              </a:ext>
            </a:extLst>
          </p:cNvPr>
          <p:cNvSpPr txBox="1"/>
          <p:nvPr/>
        </p:nvSpPr>
        <p:spPr>
          <a:xfrm>
            <a:off x="675268" y="1235345"/>
            <a:ext cx="2256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effectLst/>
              </a:rPr>
              <a:t>비즈니스 개선 사항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2DB5B-4C26-EB37-713C-498EF8C1C7BB}"/>
              </a:ext>
            </a:extLst>
          </p:cNvPr>
          <p:cNvSpPr txBox="1"/>
          <p:nvPr/>
        </p:nvSpPr>
        <p:spPr>
          <a:xfrm>
            <a:off x="821032" y="5837357"/>
            <a:ext cx="522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웹 사이트에 광고를 추가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934B170-E218-95E1-1E45-8E72579D6EBD}"/>
              </a:ext>
            </a:extLst>
          </p:cNvPr>
          <p:cNvSpPr/>
          <p:nvPr/>
        </p:nvSpPr>
        <p:spPr>
          <a:xfrm>
            <a:off x="579421" y="2181225"/>
            <a:ext cx="5703683" cy="4127499"/>
          </a:xfrm>
          <a:prstGeom prst="round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FEDF7-C1FD-274A-3072-4F6BEB3278CA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회고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CC14A1-A3D0-C00B-42D0-E1D8E37D06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922" t="2799" r="77357" b="2595"/>
          <a:stretch/>
        </p:blipFill>
        <p:spPr>
          <a:xfrm>
            <a:off x="8046244" y="2253584"/>
            <a:ext cx="2665137" cy="404450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A77E17-7EA8-21CA-1D83-B1E17342394D}"/>
              </a:ext>
            </a:extLst>
          </p:cNvPr>
          <p:cNvCxnSpPr>
            <a:cxnSpLocks/>
          </p:cNvCxnSpPr>
          <p:nvPr/>
        </p:nvCxnSpPr>
        <p:spPr>
          <a:xfrm>
            <a:off x="8148163" y="5535109"/>
            <a:ext cx="66501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F2E66C5-DAB0-97D4-3E3F-CA8C38CC3F16}"/>
              </a:ext>
            </a:extLst>
          </p:cNvPr>
          <p:cNvSpPr txBox="1"/>
          <p:nvPr/>
        </p:nvSpPr>
        <p:spPr>
          <a:xfrm>
            <a:off x="8906632" y="5396609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69,990</a:t>
            </a:r>
            <a:r>
              <a:rPr lang="ko-KR" altLang="en-US" sz="1200" dirty="0"/>
              <a:t>원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B26E3ED-0F4B-F8B2-2C72-63EDD36C1388}"/>
              </a:ext>
            </a:extLst>
          </p:cNvPr>
          <p:cNvSpPr/>
          <p:nvPr/>
        </p:nvSpPr>
        <p:spPr>
          <a:xfrm>
            <a:off x="7359650" y="1952625"/>
            <a:ext cx="3890979" cy="4738003"/>
          </a:xfrm>
          <a:prstGeom prst="roundRect">
            <a:avLst/>
          </a:prstGeom>
          <a:noFill/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B52423-3E1A-F71C-1A5C-3B2D75F4A5C5}"/>
              </a:ext>
            </a:extLst>
          </p:cNvPr>
          <p:cNvSpPr txBox="1"/>
          <p:nvPr/>
        </p:nvSpPr>
        <p:spPr>
          <a:xfrm>
            <a:off x="7853395" y="619814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협찬을 통한 할인 기능 추가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40DEE8-ADF6-9ED1-C31D-7391B016C973}"/>
              </a:ext>
            </a:extLst>
          </p:cNvPr>
          <p:cNvSpPr/>
          <p:nvPr/>
        </p:nvSpPr>
        <p:spPr>
          <a:xfrm>
            <a:off x="2169123" y="1974046"/>
            <a:ext cx="2417717" cy="441324"/>
          </a:xfrm>
          <a:prstGeom prst="roundRect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비즈니스 개선 사항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1F47DD6-37C7-B233-0A2C-3063C243746E}"/>
              </a:ext>
            </a:extLst>
          </p:cNvPr>
          <p:cNvSpPr/>
          <p:nvPr/>
        </p:nvSpPr>
        <p:spPr>
          <a:xfrm>
            <a:off x="8105947" y="1756428"/>
            <a:ext cx="2490394" cy="49715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비즈니스 개선 사항</a:t>
            </a:r>
          </a:p>
        </p:txBody>
      </p:sp>
    </p:spTree>
    <p:extLst>
      <p:ext uri="{BB962C8B-B14F-4D97-AF65-F5344CB8AC3E}">
        <p14:creationId xmlns:p14="http://schemas.microsoft.com/office/powerpoint/2010/main" val="1618841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5A0AE-65A5-7B2A-7AB3-D9E927F5C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503A146-1076-B534-27C0-AA066B525F62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FA996C7-E938-7BC8-685A-B6FD43B437AD}"/>
              </a:ext>
            </a:extLst>
          </p:cNvPr>
          <p:cNvSpPr txBox="1"/>
          <p:nvPr/>
        </p:nvSpPr>
        <p:spPr>
          <a:xfrm>
            <a:off x="4939372" y="3585091"/>
            <a:ext cx="2718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End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B1FB66-BD44-213F-7414-A8D16CF8F805}"/>
              </a:ext>
            </a:extLst>
          </p:cNvPr>
          <p:cNvSpPr txBox="1"/>
          <p:nvPr/>
        </p:nvSpPr>
        <p:spPr>
          <a:xfrm>
            <a:off x="695325" y="54927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2269586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99F33-7D4F-3C78-FAB2-BF93F5AE7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EF987-7E2B-02CA-C2F1-E86943C7CE8B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1C8043-3175-5CEF-D725-D989E39BDD10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F5DCE2-3331-7AB9-4A1A-0014D86EB2F6}"/>
              </a:ext>
            </a:extLst>
          </p:cNvPr>
          <p:cNvSpPr txBox="1"/>
          <p:nvPr/>
        </p:nvSpPr>
        <p:spPr>
          <a:xfrm>
            <a:off x="5243365" y="1645910"/>
            <a:ext cx="655403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/>
              <a:t>4. </a:t>
            </a:r>
            <a:r>
              <a:rPr lang="ko-KR" altLang="en-US" sz="1700" b="1" dirty="0"/>
              <a:t>프로젝트 기능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데이터베이스 연동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회원 기능</a:t>
            </a:r>
            <a:endParaRPr lang="en-US" altLang="ko-K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화장하기 기능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화장하기 기능 상세 </a:t>
            </a:r>
            <a:r>
              <a:rPr lang="en-US" altLang="ko-KR" sz="1700" dirty="0"/>
              <a:t>(</a:t>
            </a:r>
            <a:r>
              <a:rPr lang="ko-KR" altLang="en-US" sz="1700" dirty="0"/>
              <a:t>화장 적용할 영역 찾기</a:t>
            </a:r>
            <a:r>
              <a:rPr lang="en-US" altLang="ko-KR" sz="17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화장하기 기능 상세 </a:t>
            </a:r>
            <a:r>
              <a:rPr lang="en-US" altLang="ko-KR" sz="1700" dirty="0"/>
              <a:t>(</a:t>
            </a:r>
            <a:r>
              <a:rPr lang="ko-KR" altLang="en-US" sz="1700" dirty="0"/>
              <a:t>프레임을 처리하여 화장을 구현</a:t>
            </a:r>
            <a:r>
              <a:rPr lang="en-US" altLang="ko-KR" sz="17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화장하기 기능 상세 </a:t>
            </a:r>
            <a:r>
              <a:rPr lang="en-US" altLang="ko-KR" sz="1700" dirty="0"/>
              <a:t>(</a:t>
            </a:r>
            <a:r>
              <a:rPr lang="ko-KR" altLang="en-US" sz="1700" dirty="0"/>
              <a:t>서버 간 통신</a:t>
            </a:r>
            <a:r>
              <a:rPr lang="en-US" altLang="ko-KR" sz="17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화장 추천하기 기능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게시판 기능 </a:t>
            </a:r>
            <a:r>
              <a:rPr lang="en-US" altLang="ko-KR" sz="1700" dirty="0"/>
              <a:t>(</a:t>
            </a:r>
            <a:r>
              <a:rPr lang="ko-KR" altLang="en-US" sz="1700" dirty="0"/>
              <a:t>화장품 톡톡</a:t>
            </a:r>
            <a:r>
              <a:rPr lang="en-US" altLang="ko-KR" sz="1700" dirty="0"/>
              <a:t>)</a:t>
            </a:r>
          </a:p>
          <a:p>
            <a:endParaRPr lang="en-US" altLang="ko-KR" sz="1700" dirty="0"/>
          </a:p>
          <a:p>
            <a:endParaRPr lang="en-US" altLang="ko-KR" sz="1700" dirty="0"/>
          </a:p>
          <a:p>
            <a:r>
              <a:rPr lang="en-US" altLang="ko-KR" sz="1700" b="1" dirty="0"/>
              <a:t>5. </a:t>
            </a:r>
            <a:r>
              <a:rPr lang="ko-KR" altLang="en-US" sz="1700" b="1" dirty="0"/>
              <a:t>회고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기술적 개선사항 </a:t>
            </a:r>
            <a:r>
              <a:rPr lang="en-US" altLang="ko-KR" sz="1700" dirty="0"/>
              <a:t>: CUDA </a:t>
            </a:r>
            <a:r>
              <a:rPr lang="ko-KR" altLang="en-US" sz="1700" dirty="0"/>
              <a:t>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기술적 개선사항 </a:t>
            </a:r>
            <a:r>
              <a:rPr lang="en-US" altLang="ko-KR" sz="1700" dirty="0"/>
              <a:t>: Python</a:t>
            </a:r>
            <a:r>
              <a:rPr lang="ko-KR" altLang="en-US" sz="1700" dirty="0"/>
              <a:t>으로 작성된 영상처리를 </a:t>
            </a:r>
            <a:r>
              <a:rPr lang="en-US" altLang="ko-KR" sz="1700" dirty="0"/>
              <a:t>C++</a:t>
            </a:r>
            <a:r>
              <a:rPr lang="ko-KR" altLang="en-US" sz="1700" dirty="0"/>
              <a:t>로 변경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기술적 개선사항 </a:t>
            </a:r>
            <a:r>
              <a:rPr lang="en-US" altLang="ko-KR" sz="1700" dirty="0"/>
              <a:t>: Java process</a:t>
            </a:r>
            <a:r>
              <a:rPr lang="ko-KR" altLang="en-US" sz="1700" dirty="0"/>
              <a:t>의 </a:t>
            </a:r>
            <a:r>
              <a:rPr lang="en-US" altLang="ko-KR" sz="1700" dirty="0" err="1"/>
              <a:t>FastAPI</a:t>
            </a:r>
            <a:r>
              <a:rPr lang="en-US" altLang="ko-KR" sz="1700" dirty="0"/>
              <a:t> </a:t>
            </a:r>
            <a:r>
              <a:rPr lang="ko-KR" altLang="en-US" sz="1700" dirty="0"/>
              <a:t>동작 문제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비즈니스 개선사항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7B6D3-11F9-1F32-D660-19F4F8DF7FDA}"/>
              </a:ext>
            </a:extLst>
          </p:cNvPr>
          <p:cNvSpPr txBox="1"/>
          <p:nvPr/>
        </p:nvSpPr>
        <p:spPr>
          <a:xfrm>
            <a:off x="695325" y="1645910"/>
            <a:ext cx="4548040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700" b="1" dirty="0"/>
              <a:t>프로젝트 개요</a:t>
            </a:r>
            <a:endParaRPr lang="en-US" altLang="ko-KR" sz="1700" b="1" dirty="0"/>
          </a:p>
          <a:p>
            <a:endParaRPr lang="en-US" altLang="ko-KR" sz="1700" b="1" dirty="0"/>
          </a:p>
          <a:p>
            <a:endParaRPr lang="ko-KR" altLang="en-US" sz="1700" b="1" dirty="0"/>
          </a:p>
          <a:p>
            <a:r>
              <a:rPr lang="en-US" altLang="ko-KR" sz="1700" b="1" dirty="0"/>
              <a:t>2. </a:t>
            </a:r>
            <a:r>
              <a:rPr lang="ko-KR" altLang="en-US" sz="1700" b="1" dirty="0"/>
              <a:t>서비스 배경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 err="1"/>
              <a:t>비대면</a:t>
            </a:r>
            <a:r>
              <a:rPr lang="en-US" altLang="ko-KR" sz="1700" dirty="0"/>
              <a:t>/</a:t>
            </a:r>
            <a:r>
              <a:rPr lang="ko-KR" altLang="en-US" sz="1700" dirty="0"/>
              <a:t>온라인 시장 발전</a:t>
            </a:r>
          </a:p>
          <a:p>
            <a:endParaRPr lang="en-US" altLang="ko-KR" sz="1700" dirty="0"/>
          </a:p>
          <a:p>
            <a:endParaRPr lang="ko-KR" altLang="en-US" sz="1700" dirty="0"/>
          </a:p>
          <a:p>
            <a:r>
              <a:rPr lang="en-US" altLang="ko-KR" sz="1700" b="1" dirty="0"/>
              <a:t>3. </a:t>
            </a:r>
            <a:r>
              <a:rPr lang="ko-KR" altLang="en-US" sz="1700" b="1" dirty="0" err="1"/>
              <a:t>스텍</a:t>
            </a:r>
            <a:r>
              <a:rPr lang="ko-KR" altLang="en-US" sz="1700" b="1" dirty="0"/>
              <a:t> 및 설계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 사용 기술 </a:t>
            </a:r>
            <a:r>
              <a:rPr lang="ko-KR" altLang="en-US" sz="1700" dirty="0" err="1"/>
              <a:t>스텍</a:t>
            </a:r>
            <a:endParaRPr lang="ko-KR" alt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 프로젝트 관리 방식 </a:t>
            </a:r>
            <a:r>
              <a:rPr lang="en-US" altLang="ko-KR" sz="1700" dirty="0"/>
              <a:t>: </a:t>
            </a:r>
            <a:r>
              <a:rPr lang="ko-KR" altLang="en-US" sz="1700" dirty="0"/>
              <a:t>애자일 방법론 응용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/>
              <a:t> USECASE </a:t>
            </a:r>
            <a:r>
              <a:rPr lang="ko-KR" altLang="en-US" sz="1700" dirty="0"/>
              <a:t>다이어그램</a:t>
            </a:r>
            <a:r>
              <a:rPr lang="en-US" altLang="ko-KR" sz="1700" dirty="0"/>
              <a:t>, UI </a:t>
            </a:r>
            <a:r>
              <a:rPr lang="ko-KR" altLang="en-US" sz="1700" dirty="0"/>
              <a:t>프로토타입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/>
              <a:t> DATABASE </a:t>
            </a:r>
            <a:r>
              <a:rPr lang="ko-KR" altLang="en-US" sz="1700" dirty="0"/>
              <a:t>설계</a:t>
            </a:r>
            <a:endParaRPr lang="en-US" altLang="ko-K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/>
          </a:p>
          <a:p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961749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41A01-9417-0986-D4DA-4D72B1D68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5A0BF-4DB6-C2DC-D250-6FF742DC6D50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effectLst/>
              </a:rPr>
              <a:t>프로젝트 개요</a:t>
            </a:r>
            <a:endParaRPr lang="en-US" altLang="ko-KR" sz="3600" b="1" dirty="0">
              <a:effectLst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E2476E2-07B6-7186-61D9-6E2305389C17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F97E36-3E9B-AD94-9A28-FBC99BEB6F0A}"/>
              </a:ext>
            </a:extLst>
          </p:cNvPr>
          <p:cNvSpPr txBox="1"/>
          <p:nvPr/>
        </p:nvSpPr>
        <p:spPr>
          <a:xfrm>
            <a:off x="4979406" y="4050054"/>
            <a:ext cx="1335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웹 서버로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이식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152C21-F26D-DB15-F98B-5B7D23CFD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475" y="4204722"/>
            <a:ext cx="3524250" cy="19853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23FFEE-B00B-7A62-9370-DF0CAEA9F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83" y="1614531"/>
            <a:ext cx="3524250" cy="19853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411493-0187-7AB4-2804-79BE95515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6" y="1614531"/>
            <a:ext cx="3524250" cy="19853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9A32FBB-0FB6-B127-F749-DFA925786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631" y="4204722"/>
            <a:ext cx="3524251" cy="19853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3A6C03-7EED-6FBA-5862-C6A3C9F9E944}"/>
              </a:ext>
            </a:extLst>
          </p:cNvPr>
          <p:cNvSpPr txBox="1"/>
          <p:nvPr/>
        </p:nvSpPr>
        <p:spPr>
          <a:xfrm>
            <a:off x="4554695" y="3640290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화정 적용 이전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BEE12A-ED64-2269-D181-E6B405040D98}"/>
              </a:ext>
            </a:extLst>
          </p:cNvPr>
          <p:cNvSpPr txBox="1"/>
          <p:nvPr/>
        </p:nvSpPr>
        <p:spPr>
          <a:xfrm>
            <a:off x="8412320" y="3625249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입술 화장 적용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703333-782B-015C-B582-F3C433CBAC95}"/>
              </a:ext>
            </a:extLst>
          </p:cNvPr>
          <p:cNvSpPr txBox="1"/>
          <p:nvPr/>
        </p:nvSpPr>
        <p:spPr>
          <a:xfrm>
            <a:off x="4573743" y="6239642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스킨 화장 적용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79FE94-1477-2962-B348-786452A37D89}"/>
              </a:ext>
            </a:extLst>
          </p:cNvPr>
          <p:cNvSpPr txBox="1"/>
          <p:nvPr/>
        </p:nvSpPr>
        <p:spPr>
          <a:xfrm>
            <a:off x="8491538" y="6244100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전체 화장 적용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A54C1F-ECCB-B04E-01EC-CD610B62BD4D}"/>
              </a:ext>
            </a:extLst>
          </p:cNvPr>
          <p:cNvSpPr/>
          <p:nvPr/>
        </p:nvSpPr>
        <p:spPr>
          <a:xfrm>
            <a:off x="695325" y="1593094"/>
            <a:ext cx="3020041" cy="46465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altLang="ko-KR" dirty="0"/>
            </a:b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7E2CFC-39F8-6DC4-D1CF-CC21E9BBEC64}"/>
              </a:ext>
            </a:extLst>
          </p:cNvPr>
          <p:cNvSpPr txBox="1"/>
          <p:nvPr/>
        </p:nvSpPr>
        <p:spPr>
          <a:xfrm>
            <a:off x="695325" y="2465005"/>
            <a:ext cx="302004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100" b="1" dirty="0">
                <a:solidFill>
                  <a:schemeClr val="bg1"/>
                </a:solidFill>
              </a:rPr>
              <a:t>Smart </a:t>
            </a:r>
            <a:r>
              <a:rPr lang="en-US" altLang="ko-KR" sz="3100" b="1" dirty="0" err="1">
                <a:solidFill>
                  <a:schemeClr val="bg1"/>
                </a:solidFill>
              </a:rPr>
              <a:t>MakeUp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웹 서버로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AR</a:t>
            </a:r>
            <a:r>
              <a:rPr lang="ko-KR" altLang="en-US" dirty="0">
                <a:solidFill>
                  <a:schemeClr val="bg1"/>
                </a:solidFill>
              </a:rPr>
              <a:t>기술을 활용하여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화장 미리보기 기능을 구현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701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C36DB-4EC4-E1B8-B3D3-9BB35443D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FD3B5A-46BB-995E-54E3-4EFF62766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832" y="2002518"/>
            <a:ext cx="4848225" cy="382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BDE553-A95A-BD2D-B438-69736FFD048A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effectLst/>
              </a:rPr>
              <a:t>프로젝트 개요</a:t>
            </a:r>
            <a:endParaRPr lang="en-US" altLang="ko-KR" sz="3600" b="1" dirty="0">
              <a:effectLst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FDEB631-0C36-3C12-90D0-59864D7A359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72AF264-DBB9-0424-F437-67594C1D59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17" t="18915" r="50768" b="54215"/>
          <a:stretch/>
        </p:blipFill>
        <p:spPr>
          <a:xfrm>
            <a:off x="1975940" y="4683582"/>
            <a:ext cx="3036803" cy="189526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F393DCE-4A13-B693-7778-9A461A5C3F27}"/>
              </a:ext>
            </a:extLst>
          </p:cNvPr>
          <p:cNvSpPr/>
          <p:nvPr/>
        </p:nvSpPr>
        <p:spPr>
          <a:xfrm>
            <a:off x="5093908" y="3137031"/>
            <a:ext cx="2419350" cy="1552575"/>
          </a:xfrm>
          <a:prstGeom prst="rightArrow">
            <a:avLst>
              <a:gd name="adj1" fmla="val 50000"/>
              <a:gd name="adj2" fmla="val 5055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C6A218-31B0-864D-1836-777CFB85D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861" y="4571185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B130EB-7E04-54AF-4F6C-EBA1E29011D8}"/>
              </a:ext>
            </a:extLst>
          </p:cNvPr>
          <p:cNvSpPr txBox="1"/>
          <p:nvPr/>
        </p:nvSpPr>
        <p:spPr>
          <a:xfrm>
            <a:off x="5285715" y="3590152"/>
            <a:ext cx="162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0" dirty="0">
                <a:solidFill>
                  <a:schemeClr val="bg1"/>
                </a:solidFill>
                <a:effectLst/>
                <a:latin typeface="ui-sans-serif"/>
              </a:rPr>
              <a:t>웹 애플리케이션으로 확장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298760-05CB-92F1-8D22-D4A121B49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423" y="2323868"/>
            <a:ext cx="3857625" cy="2170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45CE84-4244-6180-99A4-7615D56B41EE}"/>
              </a:ext>
            </a:extLst>
          </p:cNvPr>
          <p:cNvSpPr txBox="1"/>
          <p:nvPr/>
        </p:nvSpPr>
        <p:spPr>
          <a:xfrm>
            <a:off x="695325" y="1226785"/>
            <a:ext cx="606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이전 </a:t>
            </a:r>
            <a:r>
              <a:rPr lang="en-US" altLang="ko-KR" dirty="0"/>
              <a:t>UI</a:t>
            </a:r>
            <a:r>
              <a:rPr lang="ko-KR" altLang="en-US" dirty="0"/>
              <a:t>로 개발한 </a:t>
            </a:r>
            <a:r>
              <a:rPr lang="en-US" altLang="ko-KR" dirty="0"/>
              <a:t>Smart IoT Vanity</a:t>
            </a:r>
            <a:r>
              <a:rPr lang="ko-KR" altLang="en-US" dirty="0"/>
              <a:t>를 웹 서버로 이식</a:t>
            </a:r>
          </a:p>
        </p:txBody>
      </p:sp>
    </p:spTree>
    <p:extLst>
      <p:ext uri="{BB962C8B-B14F-4D97-AF65-F5344CB8AC3E}">
        <p14:creationId xmlns:p14="http://schemas.microsoft.com/office/powerpoint/2010/main" val="104375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EF55B-9F29-B832-4CF9-E057C5776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D7B126-56C6-71D9-7B6F-4FD1CFC9AFA2}"/>
              </a:ext>
            </a:extLst>
          </p:cNvPr>
          <p:cNvSpPr txBox="1"/>
          <p:nvPr/>
        </p:nvSpPr>
        <p:spPr>
          <a:xfrm>
            <a:off x="695325" y="54927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서비스 배경</a:t>
            </a:r>
            <a:endParaRPr lang="ko-KR" altLang="en-US" sz="36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1FFF7A-B514-0914-2E10-17004563CF9D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77E21E-3D34-1EFB-697C-F1B0E3071233}"/>
              </a:ext>
            </a:extLst>
          </p:cNvPr>
          <p:cNvSpPr txBox="1"/>
          <p:nvPr/>
        </p:nvSpPr>
        <p:spPr>
          <a:xfrm>
            <a:off x="695324" y="5422786"/>
            <a:ext cx="406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화장품 산업</a:t>
            </a:r>
            <a:r>
              <a:rPr lang="ko-KR" altLang="en-US" dirty="0"/>
              <a:t>은 </a:t>
            </a:r>
            <a:br>
              <a:rPr lang="en-US" altLang="ko-KR" dirty="0"/>
            </a:br>
            <a:r>
              <a:rPr lang="ko-KR" altLang="en-US" b="1" dirty="0">
                <a:solidFill>
                  <a:srgbClr val="002060"/>
                </a:solidFill>
              </a:rPr>
              <a:t>온라인을 중심</a:t>
            </a:r>
            <a:r>
              <a:rPr lang="ko-KR" altLang="en-US" dirty="0"/>
              <a:t>으로 </a:t>
            </a:r>
            <a:r>
              <a:rPr lang="ko-KR" altLang="en-US" b="1" dirty="0">
                <a:solidFill>
                  <a:srgbClr val="002060"/>
                </a:solidFill>
              </a:rPr>
              <a:t>급성장</a:t>
            </a:r>
            <a:r>
              <a:rPr lang="ko-KR" altLang="en-US" dirty="0"/>
              <a:t>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711F9-68DE-1B65-C5BC-8238014CEE1F}"/>
              </a:ext>
            </a:extLst>
          </p:cNvPr>
          <p:cNvSpPr txBox="1"/>
          <p:nvPr/>
        </p:nvSpPr>
        <p:spPr>
          <a:xfrm>
            <a:off x="6096000" y="5440653"/>
            <a:ext cx="5618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2060"/>
                </a:solidFill>
              </a:rPr>
              <a:t>서양에서는 이미</a:t>
            </a:r>
            <a:br>
              <a:rPr lang="en-US" altLang="ko-KR" sz="1600" b="1" dirty="0">
                <a:solidFill>
                  <a:srgbClr val="002060"/>
                </a:solidFill>
                <a:effectLst/>
              </a:rPr>
            </a:br>
            <a:r>
              <a:rPr lang="ko-KR" altLang="en-US" sz="1600" b="1" dirty="0">
                <a:solidFill>
                  <a:srgbClr val="002060"/>
                </a:solidFill>
                <a:effectLst/>
              </a:rPr>
              <a:t>증강 현실</a:t>
            </a:r>
            <a:r>
              <a:rPr lang="en-US" altLang="ko-KR" sz="1600" b="1" dirty="0">
                <a:solidFill>
                  <a:srgbClr val="002060"/>
                </a:solidFill>
                <a:effectLst/>
              </a:rPr>
              <a:t>(AR)</a:t>
            </a:r>
            <a:r>
              <a:rPr lang="ko-KR" altLang="en-US" sz="1600"/>
              <a:t> 기술과 </a:t>
            </a:r>
            <a:r>
              <a:rPr lang="en-US" altLang="ko-KR" sz="1600" b="1" dirty="0">
                <a:solidFill>
                  <a:srgbClr val="002060"/>
                </a:solidFill>
                <a:effectLst/>
              </a:rPr>
              <a:t>AI</a:t>
            </a:r>
            <a:r>
              <a:rPr lang="ko-KR" altLang="en-US" sz="1600" dirty="0"/>
              <a:t>를 활용한 </a:t>
            </a:r>
            <a:br>
              <a:rPr lang="en-US" altLang="ko-KR" sz="1600" dirty="0"/>
            </a:br>
            <a:r>
              <a:rPr lang="ko-KR" altLang="en-US" sz="1600" b="1" dirty="0">
                <a:solidFill>
                  <a:srgbClr val="002060"/>
                </a:solidFill>
              </a:rPr>
              <a:t>맞춤형 뷰티 서비스</a:t>
            </a:r>
            <a:r>
              <a:rPr lang="ko-KR" altLang="en-US" sz="1600" dirty="0"/>
              <a:t>가 주요 </a:t>
            </a:r>
            <a:r>
              <a:rPr lang="ko-KR" altLang="en-US" sz="1600" b="1" dirty="0">
                <a:solidFill>
                  <a:srgbClr val="002060"/>
                </a:solidFill>
              </a:rPr>
              <a:t>트렌드</a:t>
            </a:r>
            <a:r>
              <a:rPr lang="ko-KR" altLang="en-US" sz="1600" dirty="0"/>
              <a:t>로 떠오르고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E840BF-122E-EBE3-7B79-C2EF13F5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4" y="1952784"/>
            <a:ext cx="4859557" cy="32694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450B1C-0C83-C09D-609B-B40D90F4038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034" y="1952784"/>
            <a:ext cx="4248748" cy="32694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F14DB9-B3A2-6104-6427-3DC4734437EC}"/>
              </a:ext>
            </a:extLst>
          </p:cNvPr>
          <p:cNvSpPr txBox="1"/>
          <p:nvPr/>
        </p:nvSpPr>
        <p:spPr>
          <a:xfrm>
            <a:off x="641014" y="1343363"/>
            <a:ext cx="3615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effectLst/>
              </a:rPr>
              <a:t>비대면</a:t>
            </a:r>
            <a:r>
              <a:rPr lang="en-US" altLang="ko-KR" sz="2400" b="1" dirty="0">
                <a:effectLst/>
              </a:rPr>
              <a:t>/</a:t>
            </a:r>
            <a:r>
              <a:rPr lang="ko-KR" altLang="en-US" sz="2400" b="1" dirty="0">
                <a:effectLst/>
              </a:rPr>
              <a:t>온라인 시장 발전</a:t>
            </a:r>
            <a:endParaRPr lang="ko-KR" altLang="en-US" sz="24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8286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54761-9E77-EF85-6055-186E7E4C4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88D24B-25B1-7408-0E6F-32357C61B844}"/>
              </a:ext>
            </a:extLst>
          </p:cNvPr>
          <p:cNvSpPr txBox="1"/>
          <p:nvPr/>
        </p:nvSpPr>
        <p:spPr>
          <a:xfrm>
            <a:off x="695325" y="549275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서비스 배경</a:t>
            </a:r>
            <a:r>
              <a:rPr lang="ko-KR" altLang="en-US" sz="3600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6793A3-8BAD-368E-725D-20E33A14B77A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FA52D5-1B3E-7F8D-903D-C663B77BC39D}"/>
              </a:ext>
            </a:extLst>
          </p:cNvPr>
          <p:cNvSpPr txBox="1"/>
          <p:nvPr/>
        </p:nvSpPr>
        <p:spPr>
          <a:xfrm>
            <a:off x="695325" y="1350401"/>
            <a:ext cx="281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/>
              </a:rPr>
              <a:t>국내</a:t>
            </a:r>
            <a:r>
              <a:rPr lang="ko-KR" altLang="en-US" b="1" dirty="0"/>
              <a:t>외 온라인 시장 비교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DCA32F-D5C9-C96B-D895-6AC39AC81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76" y="2532687"/>
            <a:ext cx="4328068" cy="35928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C53E38-93E6-3423-0B8C-9150C8A48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56" y="2532685"/>
            <a:ext cx="4430713" cy="359285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EFA45F-14CB-F19F-E059-C270AE5F78A7}"/>
              </a:ext>
            </a:extLst>
          </p:cNvPr>
          <p:cNvSpPr/>
          <p:nvPr/>
        </p:nvSpPr>
        <p:spPr>
          <a:xfrm>
            <a:off x="762000" y="1962150"/>
            <a:ext cx="4924426" cy="473392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4BECA6-7779-DDA2-5188-4A1207EA445F}"/>
              </a:ext>
            </a:extLst>
          </p:cNvPr>
          <p:cNvSpPr/>
          <p:nvPr/>
        </p:nvSpPr>
        <p:spPr>
          <a:xfrm>
            <a:off x="6207397" y="1962149"/>
            <a:ext cx="4924426" cy="473392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5DFD7B-C8D5-E086-06B6-283BA5699F26}"/>
              </a:ext>
            </a:extLst>
          </p:cNvPr>
          <p:cNvSpPr/>
          <p:nvPr/>
        </p:nvSpPr>
        <p:spPr>
          <a:xfrm>
            <a:off x="7085148" y="1759224"/>
            <a:ext cx="3168923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미국</a:t>
            </a:r>
            <a:r>
              <a:rPr lang="ko-KR" altLang="en-US" sz="1500" dirty="0">
                <a:solidFill>
                  <a:schemeClr val="tx1"/>
                </a:solidFill>
              </a:rPr>
              <a:t>의 뷰티 사이트인 </a:t>
            </a:r>
            <a:r>
              <a:rPr lang="en-US" altLang="ko-KR" sz="1500" dirty="0">
                <a:solidFill>
                  <a:schemeClr val="tx1"/>
                </a:solidFill>
              </a:rPr>
              <a:t>“</a:t>
            </a:r>
            <a:r>
              <a:rPr lang="en-US" altLang="ko-KR" sz="1500" b="1" dirty="0">
                <a:solidFill>
                  <a:schemeClr val="tx1"/>
                </a:solidFill>
              </a:rPr>
              <a:t>Too Faced</a:t>
            </a:r>
            <a:r>
              <a:rPr lang="en-US" altLang="ko-KR" sz="1500" dirty="0">
                <a:solidFill>
                  <a:schemeClr val="tx1"/>
                </a:solidFill>
              </a:rPr>
              <a:t>”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46C096-98E3-049F-8379-3168BDC113D3}"/>
              </a:ext>
            </a:extLst>
          </p:cNvPr>
          <p:cNvSpPr/>
          <p:nvPr/>
        </p:nvSpPr>
        <p:spPr>
          <a:xfrm>
            <a:off x="1881912" y="1753715"/>
            <a:ext cx="2684600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국내</a:t>
            </a:r>
            <a:r>
              <a:rPr lang="ko-KR" altLang="en-US" sz="1500" dirty="0">
                <a:solidFill>
                  <a:schemeClr val="tx1"/>
                </a:solidFill>
              </a:rPr>
              <a:t> 쇼핑 </a:t>
            </a:r>
            <a:r>
              <a:rPr lang="ko-KR" altLang="en-US" sz="1500" dirty="0" err="1">
                <a:solidFill>
                  <a:schemeClr val="tx1"/>
                </a:solidFill>
              </a:rPr>
              <a:t>플랫홈</a:t>
            </a:r>
            <a:r>
              <a:rPr lang="ko-KR" altLang="en-US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>
                <a:solidFill>
                  <a:schemeClr val="tx1"/>
                </a:solidFill>
              </a:rPr>
              <a:t>“</a:t>
            </a:r>
            <a:r>
              <a:rPr lang="ko-KR" altLang="en-US" sz="1500" b="1" dirty="0">
                <a:solidFill>
                  <a:schemeClr val="tx1"/>
                </a:solidFill>
              </a:rPr>
              <a:t>올리브영</a:t>
            </a:r>
            <a:r>
              <a:rPr lang="en-US" altLang="ko-KR" sz="1500" dirty="0">
                <a:solidFill>
                  <a:schemeClr val="tx1"/>
                </a:solidFill>
              </a:rPr>
              <a:t>”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9C8C84-5229-BA23-1E14-251A0C9F80E4}"/>
              </a:ext>
            </a:extLst>
          </p:cNvPr>
          <p:cNvSpPr txBox="1"/>
          <p:nvPr/>
        </p:nvSpPr>
        <p:spPr>
          <a:xfrm>
            <a:off x="6505576" y="6249224"/>
            <a:ext cx="43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AR </a:t>
            </a:r>
            <a:r>
              <a:rPr lang="ko-KR" altLang="en-US" b="1" dirty="0">
                <a:solidFill>
                  <a:srgbClr val="002060"/>
                </a:solidFill>
              </a:rPr>
              <a:t>화장 서비스를 제공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607A8-99A4-4086-5A49-87AB89B20D3E}"/>
              </a:ext>
            </a:extLst>
          </p:cNvPr>
          <p:cNvSpPr txBox="1"/>
          <p:nvPr/>
        </p:nvSpPr>
        <p:spPr>
          <a:xfrm>
            <a:off x="1008856" y="6249223"/>
            <a:ext cx="43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AR </a:t>
            </a:r>
            <a:r>
              <a:rPr lang="ko-KR" altLang="en-US" dirty="0">
                <a:solidFill>
                  <a:srgbClr val="C00000"/>
                </a:solidFill>
              </a:rPr>
              <a:t>화장 서비스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</a:rPr>
              <a:t>미제공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54339-A04B-D689-BC4C-DEE821123FB0}"/>
              </a:ext>
            </a:extLst>
          </p:cNvPr>
          <p:cNvSpPr/>
          <p:nvPr/>
        </p:nvSpPr>
        <p:spPr>
          <a:xfrm>
            <a:off x="6977809" y="3331492"/>
            <a:ext cx="2501169" cy="26075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401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68005-1C8C-D9B4-3E3B-B21289AF6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Git] Git은 왜 쓸까?">
            <a:extLst>
              <a:ext uri="{FF2B5EF4-FFF2-40B4-BE49-F238E27FC236}">
                <a16:creationId xmlns:a16="http://schemas.microsoft.com/office/drawing/2014/main" id="{F4819B95-E7D6-9A35-9B4F-73F45B0A3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05" y="4891320"/>
            <a:ext cx="1324528" cy="85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노션">
            <a:extLst>
              <a:ext uri="{FF2B5EF4-FFF2-40B4-BE49-F238E27FC236}">
                <a16:creationId xmlns:a16="http://schemas.microsoft.com/office/drawing/2014/main" id="{AC2D74AD-BD69-E1AC-CBF8-1684DF5A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22" b="89865" l="4097" r="96662">
                        <a14:foregroundMark x1="12140" y1="51689" x2="12140" y2="51689"/>
                        <a14:foregroundMark x1="15478" y1="44595" x2="55994" y2="66554"/>
                        <a14:foregroundMark x1="55994" y1="66554" x2="14568" y2="35811"/>
                        <a14:foregroundMark x1="14568" y1="35811" x2="35508" y2="68581"/>
                        <a14:foregroundMark x1="35508" y1="68581" x2="69196" y2="42568"/>
                        <a14:foregroundMark x1="69196" y1="42568" x2="50531" y2="54054"/>
                        <a14:foregroundMark x1="74203" y1="50676" x2="41123" y2="50676"/>
                        <a14:foregroundMark x1="79059" y1="48649" x2="42033" y2="48649"/>
                        <a14:foregroundMark x1="77542" y1="47635" x2="40061" y2="34797"/>
                        <a14:foregroundMark x1="69499" y1="38176" x2="34901" y2="38176"/>
                        <a14:foregroundMark x1="67223" y1="41216" x2="39605" y2="42230"/>
                        <a14:foregroundMark x1="96965" y1="43243" x2="49165" y2="43243"/>
                        <a14:foregroundMark x1="93171" y1="43243" x2="47193" y2="40203"/>
                        <a14:foregroundMark x1="87557" y1="40203" x2="47193" y2="43243"/>
                        <a14:foregroundMark x1="75266" y1="39189" x2="45372" y2="41216"/>
                        <a14:foregroundMark x1="78604" y1="37162" x2="48710" y2="45608"/>
                        <a14:foregroundMark x1="95144" y1="59122" x2="37329" y2="63514"/>
                        <a14:foregroundMark x1="88467" y1="65541" x2="36267" y2="63514"/>
                        <a14:foregroundMark x1="82853" y1="64527" x2="50076" y2="64527"/>
                        <a14:foregroundMark x1="82398" y1="63514" x2="54325" y2="63514"/>
                        <a14:foregroundMark x1="82853" y1="54054" x2="60091" y2="54054"/>
                        <a14:foregroundMark x1="77997" y1="48649" x2="80425" y2="47635"/>
                        <a14:foregroundMark x1="90440" y1="47635" x2="90440" y2="47635"/>
                        <a14:foregroundMark x1="92716" y1="47635" x2="92716" y2="47635"/>
                        <a14:foregroundMark x1="88923" y1="60135" x2="88923" y2="60135"/>
                        <a14:foregroundMark x1="88923" y1="61486" x2="88923" y2="61486"/>
                        <a14:foregroundMark x1="93778" y1="62500" x2="93778" y2="62500"/>
                        <a14:foregroundMark x1="94234" y1="63514" x2="93171" y2="53041"/>
                        <a14:foregroundMark x1="92261" y1="48649" x2="92261" y2="39189"/>
                        <a14:foregroundMark x1="91806" y1="46622" x2="89985" y2="59122"/>
                        <a14:foregroundMark x1="88012" y1="50676" x2="88923" y2="60135"/>
                        <a14:foregroundMark x1="94689" y1="53041" x2="95144" y2="68581"/>
                        <a14:foregroundMark x1="72838" y1="37162" x2="65706" y2="37162"/>
                        <a14:foregroundMark x1="71472" y1="34797" x2="78604" y2="34797"/>
                        <a14:foregroundMark x1="64795" y1="43243" x2="39605" y2="40203"/>
                        <a14:foregroundMark x1="39605" y1="40203" x2="39605" y2="40203"/>
                        <a14:foregroundMark x1="52504" y1="38176" x2="55235" y2="38176"/>
                        <a14:foregroundMark x1="58574" y1="44595" x2="42033" y2="45608"/>
                        <a14:foregroundMark x1="55235" y1="31757" x2="7891" y2="42230"/>
                        <a14:foregroundMark x1="40516" y1="51689" x2="5918" y2="77027"/>
                        <a14:foregroundMark x1="40061" y1="66554" x2="17299" y2="72973"/>
                        <a14:foregroundMark x1="43399" y1="63514" x2="9712" y2="79392"/>
                        <a14:foregroundMark x1="25948" y1="58108" x2="7436" y2="59122"/>
                        <a14:foregroundMark x1="36722" y1="53041" x2="4097" y2="59122"/>
                        <a14:foregroundMark x1="39605" y1="45608" x2="9712" y2="38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21" y="5467432"/>
            <a:ext cx="1908193" cy="85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9E0856-19AA-EECC-7D7F-55029BB58332}"/>
              </a:ext>
            </a:extLst>
          </p:cNvPr>
          <p:cNvSpPr txBox="1"/>
          <p:nvPr/>
        </p:nvSpPr>
        <p:spPr>
          <a:xfrm>
            <a:off x="695325" y="549275"/>
            <a:ext cx="406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기술 스택 및 설계</a:t>
            </a:r>
            <a:r>
              <a:rPr lang="ko-KR" altLang="en-US" sz="3600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116C88-9523-FDC0-F298-282C774EBD22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9B40F0-E595-034B-214C-536FB28F2104}"/>
              </a:ext>
            </a:extLst>
          </p:cNvPr>
          <p:cNvSpPr txBox="1"/>
          <p:nvPr/>
        </p:nvSpPr>
        <p:spPr>
          <a:xfrm>
            <a:off x="695325" y="1236101"/>
            <a:ext cx="605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/>
              </a:rPr>
              <a:t>사용 기술 스택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21C98B0-0D65-1D7A-38DF-A4732522DD6D}"/>
              </a:ext>
            </a:extLst>
          </p:cNvPr>
          <p:cNvSpPr/>
          <p:nvPr/>
        </p:nvSpPr>
        <p:spPr>
          <a:xfrm>
            <a:off x="1600200" y="2001157"/>
            <a:ext cx="4166961" cy="2230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728FF1-6259-CE91-170A-92D17A2A56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69" y="2617360"/>
            <a:ext cx="646330" cy="6463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BEC67B-2777-FEE8-8AA4-146FD2624A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99" y="2587177"/>
            <a:ext cx="1303120" cy="7297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B3A8CD-9B8F-1ECA-712D-30D3F64CC1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545" y="2501757"/>
            <a:ext cx="637493" cy="900585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AD2A1C7-162A-42B0-4EB5-D5D492B1670C}"/>
              </a:ext>
            </a:extLst>
          </p:cNvPr>
          <p:cNvSpPr/>
          <p:nvPr/>
        </p:nvSpPr>
        <p:spPr>
          <a:xfrm>
            <a:off x="6657975" y="2001157"/>
            <a:ext cx="4166961" cy="177074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F255A7E-0723-7486-AB8B-79D7C4657F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4" b="29474"/>
          <a:stretch/>
        </p:blipFill>
        <p:spPr>
          <a:xfrm>
            <a:off x="1915585" y="3575211"/>
            <a:ext cx="2169418" cy="4591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85FFBDF-B077-3BAD-B4CD-05B1276946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093" y="2707360"/>
            <a:ext cx="1266746" cy="66606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2C25E4E-4355-878B-846C-5B900F28AE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956" y="2490528"/>
            <a:ext cx="564231" cy="1052772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DF7ABF6-3C44-36C3-4B51-177B50DA4F9C}"/>
              </a:ext>
            </a:extLst>
          </p:cNvPr>
          <p:cNvSpPr/>
          <p:nvPr/>
        </p:nvSpPr>
        <p:spPr>
          <a:xfrm>
            <a:off x="6647503" y="4306653"/>
            <a:ext cx="4166961" cy="2129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B1D012B-2777-FEDE-48A2-95B688379AFF}"/>
              </a:ext>
            </a:extLst>
          </p:cNvPr>
          <p:cNvSpPr/>
          <p:nvPr/>
        </p:nvSpPr>
        <p:spPr>
          <a:xfrm>
            <a:off x="3757762" y="4699535"/>
            <a:ext cx="2498362" cy="170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8CB20E3-CE7F-6897-3AF5-D0BCB2B961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29" y="5054622"/>
            <a:ext cx="1900825" cy="126721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8EA8F26-0610-F7E2-C188-0AC12DB9E8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52" y="4891320"/>
            <a:ext cx="954450" cy="51465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3AEB5D3-5491-E9F4-2C49-82BB5AABCE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94" y="4788515"/>
            <a:ext cx="542648" cy="71801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C8608AA-E69F-5960-CA30-89EA11C248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79" y="5836599"/>
            <a:ext cx="1759983" cy="34989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D68FE93-BC2E-9424-6171-3C4F9CC3E5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56" y="4676233"/>
            <a:ext cx="1235947" cy="50068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0E9B6C8-D73F-6210-9229-B59CC57A95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683" y="5232023"/>
            <a:ext cx="1548355" cy="420319"/>
          </a:xfrm>
          <a:prstGeom prst="rect">
            <a:avLst/>
          </a:prstGeom>
        </p:spPr>
      </p:pic>
      <p:pic>
        <p:nvPicPr>
          <p:cNvPr id="4098" name="Picture 2" descr="부트스트랩 쉽게 사용하는 방법 - 웹사이트 제작 필수 프로그램">
            <a:extLst>
              <a:ext uri="{FF2B5EF4-FFF2-40B4-BE49-F238E27FC236}">
                <a16:creationId xmlns:a16="http://schemas.microsoft.com/office/drawing/2014/main" id="{F8FEB4B3-58C5-B8C8-A185-0C7AD891F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155" y="2570023"/>
            <a:ext cx="832319" cy="8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ython] - 파이썬 설치 (Python 3 Installation)">
            <a:extLst>
              <a:ext uri="{FF2B5EF4-FFF2-40B4-BE49-F238E27FC236}">
                <a16:creationId xmlns:a16="http://schemas.microsoft.com/office/drawing/2014/main" id="{445CC980-B572-AA12-E8E1-FEEEDE215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979" y="2587177"/>
            <a:ext cx="1475961" cy="83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BE68312-0AE0-41FC-615D-79B7DD7864D3}"/>
              </a:ext>
            </a:extLst>
          </p:cNvPr>
          <p:cNvSpPr/>
          <p:nvPr/>
        </p:nvSpPr>
        <p:spPr>
          <a:xfrm>
            <a:off x="2910349" y="1841937"/>
            <a:ext cx="1464150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Front-End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4D24EB9-AE4C-5447-11DB-8F0C547C1C04}"/>
              </a:ext>
            </a:extLst>
          </p:cNvPr>
          <p:cNvSpPr/>
          <p:nvPr/>
        </p:nvSpPr>
        <p:spPr>
          <a:xfrm>
            <a:off x="7920996" y="1818103"/>
            <a:ext cx="1464150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Back-End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D6DD617-8AED-C778-AE85-CEC951376E14}"/>
              </a:ext>
            </a:extLst>
          </p:cNvPr>
          <p:cNvSpPr/>
          <p:nvPr/>
        </p:nvSpPr>
        <p:spPr>
          <a:xfrm>
            <a:off x="4284667" y="4490174"/>
            <a:ext cx="1464150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Database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8FC72B2-A066-813C-D5BC-E5771383F977}"/>
              </a:ext>
            </a:extLst>
          </p:cNvPr>
          <p:cNvSpPr/>
          <p:nvPr/>
        </p:nvSpPr>
        <p:spPr>
          <a:xfrm>
            <a:off x="7998908" y="4122396"/>
            <a:ext cx="1464150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Video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0DFA38A-C9A8-D838-56D4-A279D52206AA}"/>
              </a:ext>
            </a:extLst>
          </p:cNvPr>
          <p:cNvSpPr/>
          <p:nvPr/>
        </p:nvSpPr>
        <p:spPr>
          <a:xfrm>
            <a:off x="976838" y="4698028"/>
            <a:ext cx="2498362" cy="170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C8587D-5843-B2AD-8432-82CF38BF3783}"/>
              </a:ext>
            </a:extLst>
          </p:cNvPr>
          <p:cNvSpPr/>
          <p:nvPr/>
        </p:nvSpPr>
        <p:spPr>
          <a:xfrm>
            <a:off x="1377536" y="4488667"/>
            <a:ext cx="1741365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Collaboration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0905D4-F6FF-4C1C-B303-C392369ED15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55" y="5001208"/>
            <a:ext cx="697805" cy="6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99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26BA6-FD3C-A1E6-C7DC-F440808AC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카카오 개발자가 카카오스럽게 일하는 방법 - 애자일코치파트 - tech.kakao.com">
            <a:extLst>
              <a:ext uri="{FF2B5EF4-FFF2-40B4-BE49-F238E27FC236}">
                <a16:creationId xmlns:a16="http://schemas.microsoft.com/office/drawing/2014/main" id="{1B0E3761-7D8B-C055-DF7C-B91D0E3C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17" y="1841937"/>
            <a:ext cx="5508960" cy="228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436E70-9A04-C350-D4CD-BC8C8E562DA9}"/>
              </a:ext>
            </a:extLst>
          </p:cNvPr>
          <p:cNvSpPr txBox="1"/>
          <p:nvPr/>
        </p:nvSpPr>
        <p:spPr>
          <a:xfrm>
            <a:off x="695325" y="549275"/>
            <a:ext cx="406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기술 스택 및 설계</a:t>
            </a:r>
            <a:r>
              <a:rPr lang="ko-KR" altLang="en-US" sz="3600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DF6DA4-772E-F781-75AD-FA14CE0BCA40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848FF6B-FFA8-5EEC-6375-A2C69C43D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236" y="1668103"/>
            <a:ext cx="4796038" cy="2501305"/>
          </a:xfrm>
          <a:prstGeom prst="rect">
            <a:avLst/>
          </a:prstGeom>
        </p:spPr>
      </p:pic>
      <p:pic>
        <p:nvPicPr>
          <p:cNvPr id="2052" name="Picture 4" descr="애자일(Agile)하게 일하는 게 뭔데요?">
            <a:extLst>
              <a:ext uri="{FF2B5EF4-FFF2-40B4-BE49-F238E27FC236}">
                <a16:creationId xmlns:a16="http://schemas.microsoft.com/office/drawing/2014/main" id="{A7BC115D-C7B6-BCEA-EF11-5F3477C8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4238433"/>
            <a:ext cx="3263833" cy="228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2DC60-F780-1E71-926A-DEC468CF4986}"/>
              </a:ext>
            </a:extLst>
          </p:cNvPr>
          <p:cNvSpPr txBox="1"/>
          <p:nvPr/>
        </p:nvSpPr>
        <p:spPr>
          <a:xfrm>
            <a:off x="695325" y="1236101"/>
            <a:ext cx="605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관리 방식</a:t>
            </a:r>
            <a:r>
              <a:rPr lang="en-US" altLang="ko-KR" dirty="0"/>
              <a:t>: </a:t>
            </a:r>
            <a:r>
              <a:rPr lang="ko-KR" altLang="en-US" b="1" dirty="0"/>
              <a:t>애자일 방법론을 응용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FB5F3-D9EF-4E82-0C53-606AC2B31398}"/>
              </a:ext>
            </a:extLst>
          </p:cNvPr>
          <p:cNvSpPr txBox="1"/>
          <p:nvPr/>
        </p:nvSpPr>
        <p:spPr>
          <a:xfrm>
            <a:off x="3959158" y="5331556"/>
            <a:ext cx="4273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스프린트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주 단위로 실행</a:t>
            </a:r>
            <a:r>
              <a:rPr lang="en-US" altLang="ko-KR" dirty="0"/>
              <a:t>,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스프린트 종료 후 </a:t>
            </a:r>
            <a:r>
              <a:rPr lang="ko-KR" altLang="en-US" b="1" dirty="0"/>
              <a:t>데일리 스크럼</a:t>
            </a:r>
            <a:r>
              <a:rPr lang="ko-KR" altLang="en-US" dirty="0"/>
              <a:t>을 통해 </a:t>
            </a:r>
            <a:br>
              <a:rPr lang="en-US" altLang="ko-KR" dirty="0"/>
            </a:br>
            <a:r>
              <a:rPr lang="ko-KR" altLang="en-US" dirty="0"/>
              <a:t>진행사항 및 문제 공유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EEA86-10C5-7FF6-6555-9FA0628E7DBF}"/>
              </a:ext>
            </a:extLst>
          </p:cNvPr>
          <p:cNvSpPr/>
          <p:nvPr/>
        </p:nvSpPr>
        <p:spPr>
          <a:xfrm>
            <a:off x="695325" y="4283708"/>
            <a:ext cx="7537519" cy="225424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A8DDD-9D2B-D70D-77C6-7B45BFC31F3D}"/>
              </a:ext>
            </a:extLst>
          </p:cNvPr>
          <p:cNvSpPr txBox="1"/>
          <p:nvPr/>
        </p:nvSpPr>
        <p:spPr>
          <a:xfrm>
            <a:off x="9318255" y="1422276"/>
            <a:ext cx="2647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간트</a:t>
            </a:r>
            <a:r>
              <a:rPr lang="ko-KR" altLang="en-US" sz="1400" b="1" dirty="0"/>
              <a:t> 차트로 초기 일정 조정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A90F81-7407-5B94-4FCD-46D918953C4C}"/>
              </a:ext>
            </a:extLst>
          </p:cNvPr>
          <p:cNvSpPr/>
          <p:nvPr/>
        </p:nvSpPr>
        <p:spPr>
          <a:xfrm>
            <a:off x="6870141" y="1391933"/>
            <a:ext cx="4940859" cy="28460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549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1561</Words>
  <Application>Microsoft Office PowerPoint</Application>
  <PresentationFormat>와이드스크린</PresentationFormat>
  <Paragraphs>224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ui-sans-serif</vt:lpstr>
      <vt:lpstr>맑은 고딕</vt:lpstr>
      <vt:lpstr>Arial</vt:lpstr>
      <vt:lpstr>Roboto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ezen</dc:creator>
  <cp:lastModifiedBy>ezen</cp:lastModifiedBy>
  <cp:revision>27</cp:revision>
  <dcterms:created xsi:type="dcterms:W3CDTF">2024-11-25T00:42:36Z</dcterms:created>
  <dcterms:modified xsi:type="dcterms:W3CDTF">2024-11-29T08:43:42Z</dcterms:modified>
</cp:coreProperties>
</file>